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56" r:id="rId5"/>
    <p:sldId id="257" r:id="rId6"/>
    <p:sldId id="265" r:id="rId7"/>
    <p:sldId id="273" r:id="rId8"/>
    <p:sldId id="293" r:id="rId9"/>
    <p:sldId id="272" r:id="rId10"/>
    <p:sldId id="271" r:id="rId11"/>
    <p:sldId id="270" r:id="rId12"/>
    <p:sldId id="258" r:id="rId13"/>
    <p:sldId id="264" r:id="rId14"/>
    <p:sldId id="276" r:id="rId15"/>
    <p:sldId id="278" r:id="rId16"/>
    <p:sldId id="296" r:id="rId17"/>
    <p:sldId id="308" r:id="rId18"/>
    <p:sldId id="277" r:id="rId19"/>
    <p:sldId id="287" r:id="rId20"/>
    <p:sldId id="288" r:id="rId21"/>
    <p:sldId id="285" r:id="rId22"/>
    <p:sldId id="286" r:id="rId23"/>
    <p:sldId id="275" r:id="rId24"/>
    <p:sldId id="280" r:id="rId25"/>
    <p:sldId id="281" r:id="rId26"/>
    <p:sldId id="282" r:id="rId27"/>
    <p:sldId id="283" r:id="rId28"/>
    <p:sldId id="284" r:id="rId29"/>
    <p:sldId id="289" r:id="rId30"/>
    <p:sldId id="290" r:id="rId31"/>
    <p:sldId id="291" r:id="rId32"/>
    <p:sldId id="292" r:id="rId33"/>
    <p:sldId id="261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6" r:id="rId42"/>
    <p:sldId id="303" r:id="rId43"/>
    <p:sldId id="307" r:id="rId44"/>
    <p:sldId id="304" r:id="rId45"/>
    <p:sldId id="3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17A"/>
    <a:srgbClr val="6F2D6E"/>
    <a:srgbClr val="FFFFFF"/>
    <a:srgbClr val="B4009E"/>
    <a:srgbClr val="FF8C00"/>
    <a:srgbClr val="B5269E"/>
    <a:srgbClr val="E6E6E6"/>
    <a:srgbClr val="D3D3D3"/>
    <a:srgbClr val="00BDF2"/>
    <a:srgbClr val="50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-372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C600E-3E0E-8245-90F7-26CF5AA129D7}" type="datetimeFigureOut">
              <a:rPr lang="en-US" smtClean="0"/>
              <a:t>30-Jan-18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55920-06C3-614B-8A2D-7DD578D7F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3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cool shortcuts: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Peek definition (alt + f12)</a:t>
            </a:r>
          </a:p>
          <a:p>
            <a:pPr marL="228600" indent="-228600">
              <a:buAutoNum type="arabicPeriod"/>
            </a:pPr>
            <a:r>
              <a:rPr lang="en-US" dirty="0" smtClean="0"/>
              <a:t>Expand/shrink</a:t>
            </a:r>
            <a:r>
              <a:rPr lang="en-US" baseline="0" dirty="0" smtClean="0"/>
              <a:t> selection (ctrl + w, ctrl + shift + w)</a:t>
            </a:r>
          </a:p>
          <a:p>
            <a:pPr marL="228600" indent="-228600">
              <a:buAutoNum type="arabicPeriod"/>
            </a:pPr>
            <a:r>
              <a:rPr lang="en-US" dirty="0" smtClean="0"/>
              <a:t>Move</a:t>
            </a:r>
            <a:r>
              <a:rPr lang="en-US" baseline="0" dirty="0" smtClean="0"/>
              <a:t> line up/down (alt + up, alt + down)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Snippets (class, for, </a:t>
            </a:r>
            <a:r>
              <a:rPr lang="en-US" baseline="0" dirty="0" err="1" smtClean="0"/>
              <a:t>forr</a:t>
            </a:r>
            <a:r>
              <a:rPr lang="en-US" baseline="0" dirty="0" smtClean="0"/>
              <a:t>, try, </a:t>
            </a:r>
            <a:r>
              <a:rPr lang="en-US" baseline="0" dirty="0" err="1" smtClean="0"/>
              <a:t>tryf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ctor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cw</a:t>
            </a:r>
            <a:r>
              <a:rPr lang="en-US" baseline="0" dirty="0" smtClean="0"/>
              <a:t>)</a:t>
            </a:r>
          </a:p>
          <a:p>
            <a:pPr marL="228600" indent="-228600">
              <a:buAutoNum type="arabicPeriod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55920-06C3-614B-8A2D-7DD578D7F7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5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543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25492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04784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Text and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176211" y="689811"/>
            <a:ext cx="5775156" cy="439553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(image or graphic)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06523" y="670419"/>
            <a:ext cx="5311006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39700" y="3133912"/>
            <a:ext cx="5277830" cy="246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lacus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 Nam </a:t>
            </a:r>
            <a:r>
              <a:rPr lang="en-US" err="1"/>
              <a:t>urna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, </a:t>
            </a:r>
            <a:r>
              <a:rPr lang="en-US" err="1"/>
              <a:t>scelerisque</a:t>
            </a:r>
            <a:r>
              <a:rPr lang="en-US"/>
              <a:t> in </a:t>
            </a:r>
            <a:r>
              <a:rPr lang="en-US" err="1"/>
              <a:t>felis</a:t>
            </a:r>
            <a:r>
              <a:rPr lang="en-US"/>
              <a:t> in,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In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id </a:t>
            </a:r>
            <a:r>
              <a:rPr lang="en-US" err="1"/>
              <a:t>laoreet</a:t>
            </a:r>
            <a:r>
              <a:rPr lang="en-US"/>
              <a:t> dolor. Nam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quam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vehicula</a:t>
            </a:r>
            <a:r>
              <a:rPr lang="en-US"/>
              <a:t>.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mollis</a:t>
            </a:r>
            <a:r>
              <a:rPr lang="en-US"/>
              <a:t> </a:t>
            </a:r>
            <a:r>
              <a:rPr lang="en-US" err="1"/>
              <a:t>augue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, non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tempus a. </a:t>
            </a:r>
            <a:r>
              <a:rPr lang="en-US" err="1"/>
              <a:t>Nullam</a:t>
            </a:r>
            <a:r>
              <a:rPr lang="en-US"/>
              <a:t> et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mattis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porttitor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ac </a:t>
            </a:r>
            <a:r>
              <a:rPr lang="en-US" err="1"/>
              <a:t>viverra</a:t>
            </a:r>
            <a:r>
              <a:rPr lang="en-US"/>
              <a:t> mi. </a:t>
            </a:r>
            <a:r>
              <a:rPr lang="en-US" err="1"/>
              <a:t>Phasellus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139699" y="1976438"/>
            <a:ext cx="5277830" cy="11033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00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lacus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venenatis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8335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, Bullets and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6523" y="670419"/>
            <a:ext cx="5311006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837363" y="1892558"/>
            <a:ext cx="3730625" cy="2935287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+mj-lt"/>
              <a:buNone/>
              <a:defRPr baseline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Copy &amp; Paste Table</a:t>
            </a:r>
          </a:p>
        </p:txBody>
      </p:sp>
    </p:spTree>
    <p:extLst>
      <p:ext uri="{BB962C8B-B14F-4D97-AF65-F5344CB8AC3E}">
        <p14:creationId xmlns:p14="http://schemas.microsoft.com/office/powerpoint/2010/main" val="2082357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r with Heading, Par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523" y="670419"/>
            <a:ext cx="6412518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7319" y="1512302"/>
            <a:ext cx="6382993" cy="4038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Lorem ipsum dolor sit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amet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consectetur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adipiscing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elit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Sed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feugiat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vel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lacus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venenatis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Nam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urna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scelerisque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felis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in,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tempor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eros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In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nec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purus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Etiam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id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laoreet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dolor. Nam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congue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quam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vehicula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Donec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mollis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augue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lectus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non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sapien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tempus a.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Nullam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et </a:t>
            </a:r>
            <a:r>
              <a:rPr lang="en-US" dirty="0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rhoncus</a:t>
            </a:r>
            <a:r>
              <a:rPr lang="en-US" dirty="0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23993" y="1237757"/>
            <a:ext cx="5468007" cy="3420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aseline="0"/>
            </a:lvl1pPr>
          </a:lstStyle>
          <a:p>
            <a:pPr lvl="0"/>
            <a:r>
              <a:rPr lang="en-US" dirty="0" smtClean="0"/>
              <a:t>Code Snippet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13674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 Gia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12192000" cy="6164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242778" y="205061"/>
            <a:ext cx="11706444" cy="57464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 smtClean="0"/>
              <a:t>Code snippet goes here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169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816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00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413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0584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28016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38914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31719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359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12046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50394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82123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454690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1534495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v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28016" y="2422224"/>
            <a:ext cx="4572000" cy="6108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146304" y="3059990"/>
            <a:ext cx="4572000" cy="4876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13291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6522" y="670419"/>
            <a:ext cx="6877529" cy="841883"/>
          </a:xfrm>
          <a:prstGeom prst="rect">
            <a:avLst/>
          </a:prstGeom>
        </p:spPr>
        <p:txBody>
          <a:bodyPr/>
          <a:lstStyle>
            <a:lvl1pPr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Page header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7319" y="1512302"/>
            <a:ext cx="6657891" cy="403826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Lorem ipsum dolor sit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amet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consectetur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adipiscing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elit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Sed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feugiat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vel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lacus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venenatis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Nam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urna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scelerisque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felis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in,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tempor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eros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In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nec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arcu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purus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Etiam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id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laoreet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dolor. Nam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congue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quam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quis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vehicula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Donec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mollis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augue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lectus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, non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lobortis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sapien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tempus a.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Nullam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 et </a:t>
            </a:r>
            <a:r>
              <a:rPr lang="en-US" err="1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rhoncus</a:t>
            </a:r>
            <a:r>
              <a:rPr lang="en-US">
                <a:solidFill>
                  <a:srgbClr val="505050"/>
                </a:solidFill>
                <a:latin typeface="Segoe UI Light" charset="0"/>
                <a:ea typeface="Segoe UI" charset="0"/>
                <a:cs typeface="Segoe UI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8782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04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  <p:sldLayoutId id="2147483662" r:id="rId14"/>
    <p:sldLayoutId id="2147483660" r:id="rId15"/>
    <p:sldLayoutId id="214748366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25492" y="1746975"/>
            <a:ext cx="4572000" cy="610801"/>
          </a:xfrm>
        </p:spPr>
        <p:txBody>
          <a:bodyPr/>
          <a:lstStyle/>
          <a:p>
            <a:r>
              <a:rPr lang="en-US" dirty="0"/>
              <a:t>C# &amp; Visual Studio Fundamentals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5491" y="3059990"/>
            <a:ext cx="5332773" cy="487680"/>
          </a:xfrm>
        </p:spPr>
        <p:txBody>
          <a:bodyPr/>
          <a:lstStyle/>
          <a:p>
            <a:r>
              <a:rPr lang="en-US" dirty="0"/>
              <a:t>Microsoft Student Technical Community, Vellore</a:t>
            </a:r>
          </a:p>
        </p:txBody>
      </p:sp>
    </p:spTree>
    <p:extLst>
      <p:ext uri="{BB962C8B-B14F-4D97-AF65-F5344CB8AC3E}">
        <p14:creationId xmlns:p14="http://schemas.microsoft.com/office/powerpoint/2010/main" val="95490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8F925-B2A8-49D0-B08E-7B71E3FF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51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A3709D5-D7B4-4E70-AE84-D01BAEEEEA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016" y="2422224"/>
            <a:ext cx="4572000" cy="610801"/>
          </a:xfrm>
        </p:spPr>
        <p:txBody>
          <a:bodyPr/>
          <a:lstStyle/>
          <a:p>
            <a:r>
              <a:rPr lang="en-US" dirty="0" smtClean="0"/>
              <a:t>Intro to C#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AF2BBA4-987B-4322-B508-5794059C44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6304" y="3059990"/>
            <a:ext cx="4572000" cy="4876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1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Points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is a </a:t>
            </a:r>
            <a:r>
              <a:rPr lang="en-US" i="1" dirty="0" smtClean="0"/>
              <a:t>pure</a:t>
            </a:r>
            <a:r>
              <a:rPr lang="en-US" dirty="0" smtClean="0"/>
              <a:t> object-oriented programming language developed by Microsoft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is the primary language for building software and services using 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has tons of powerful built-in features that replaces boilerplate code from languages like Java.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is now cross-platform thanks .NET Core which allows you to deploy applications on Mac and Linux.</a:t>
            </a:r>
          </a:p>
        </p:txBody>
      </p:sp>
      <p:pic>
        <p:nvPicPr>
          <p:cNvPr id="2050" name="Picture 2" descr="https://memegenerator.net/img/instances/400x/43256411/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001" y="1166861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86" y="670419"/>
            <a:ext cx="571508" cy="57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78.media.tumblr.com/7ed9fe2af683fc193cd890b5b84e7a38/tumblr_nphnyhO19a1ryumqgo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4" y="0"/>
            <a:ext cx="10956021" cy="61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20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learn some C#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Install .NET Core SDK and Visual Studio Code. You can use any other code editor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You can also </a:t>
            </a:r>
            <a:r>
              <a:rPr lang="en-US" dirty="0"/>
              <a:t>follow along by going to </a:t>
            </a:r>
            <a:r>
              <a:rPr lang="en-US" dirty="0" smtClean="0"/>
              <a:t>dotnetfiddle.net but you’d need internet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We’ll walk through some very basic C# code. There’s much, much more than this but don’t feel overwhelmed — we all have to start from somewhere.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Let’s get going!</a:t>
            </a:r>
            <a:endParaRPr lang="en-IN" dirty="0"/>
          </a:p>
        </p:txBody>
      </p:sp>
      <p:pic>
        <p:nvPicPr>
          <p:cNvPr id="8194" name="Picture 2" descr="https://code.visualstudio.com/assets/home/home-screenshot-win-l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210" y="1512302"/>
            <a:ext cx="7124700" cy="3952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0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5947" y="3470155"/>
            <a:ext cx="2541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 generics</a:t>
            </a:r>
            <a:endParaRPr lang="en-IN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4303151" y="2947882"/>
            <a:ext cx="1716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properties</a:t>
            </a:r>
            <a:endParaRPr lang="en-IN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398599" y="2290733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async</a:t>
            </a:r>
            <a:r>
              <a:rPr lang="en-US" sz="2800" dirty="0" smtClean="0"/>
              <a:t>/await</a:t>
            </a:r>
            <a:endParaRPr lang="en-IN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4881022" y="3470155"/>
            <a:ext cx="3043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`</a:t>
            </a:r>
            <a:r>
              <a:rPr lang="en-US" sz="2800" dirty="0" err="1" smtClean="0"/>
              <a:t>var</a:t>
            </a:r>
            <a:r>
              <a:rPr lang="en-US" sz="2800" dirty="0" smtClean="0"/>
              <a:t>` type inference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794922" y="3919055"/>
            <a:ext cx="243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verbatim string</a:t>
            </a:r>
            <a:endParaRPr lang="en-IN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794564" y="4416250"/>
            <a:ext cx="30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string interpolation</a:t>
            </a:r>
            <a:endParaRPr lang="en-IN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305978" y="2496148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lambdas</a:t>
            </a:r>
            <a:endParaRPr lang="en-IN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032423" y="1550053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delegates</a:t>
            </a:r>
            <a:endParaRPr lang="en-IN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2671975" y="1288443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nullable</a:t>
            </a:r>
            <a:r>
              <a:rPr lang="en-US" sz="2800" dirty="0" smtClean="0"/>
              <a:t> types</a:t>
            </a:r>
            <a:endParaRPr lang="en-IN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475015" y="1824845"/>
            <a:ext cx="120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ref/out</a:t>
            </a:r>
            <a:endParaRPr lang="en-IN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185208" y="4200621"/>
            <a:ext cx="3376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operator overloading</a:t>
            </a:r>
            <a:endParaRPr lang="en-IN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999221" y="2496148"/>
            <a:ext cx="114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structs</a:t>
            </a:r>
            <a:endParaRPr lang="en-IN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6622799" y="2991631"/>
            <a:ext cx="142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indexers</a:t>
            </a:r>
            <a:endParaRPr lang="en-IN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881022" y="1821505"/>
            <a:ext cx="11496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events</a:t>
            </a:r>
            <a:endParaRPr lang="en-IN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801813" y="4921410"/>
            <a:ext cx="2019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partial types</a:t>
            </a:r>
            <a:endParaRPr lang="en-IN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2824799" y="767182"/>
            <a:ext cx="3020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extension methods</a:t>
            </a:r>
            <a:endParaRPr lang="en-IN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5973699" y="1072979"/>
            <a:ext cx="235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cross-platform</a:t>
            </a:r>
            <a:endParaRPr lang="en-IN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946589" y="1312640"/>
            <a:ext cx="957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LINQ</a:t>
            </a:r>
            <a:endParaRPr lang="en-IN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6276230" y="2009232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unsafe code execution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5832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Inference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Java is a bit verbose when it comes to declaring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diamond operator (&lt;&gt;) introduced in Java 7 reduce the amount of typing but it’s still repetitive</a:t>
            </a:r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20116" y="3662176"/>
            <a:ext cx="11671883" cy="2059116"/>
          </a:xfrm>
        </p:spPr>
        <p:txBody>
          <a:bodyPr/>
          <a:lstStyle/>
          <a:p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68BD2"/>
                </a:solidFill>
                <a:latin typeface="Consolas" panose="020B0609020204030204" pitchFamily="49" charset="0"/>
              </a:rPr>
              <a:t>name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AA198"/>
                </a:solidFill>
                <a:latin typeface="Consolas" panose="020B0609020204030204" pitchFamily="49" charset="0"/>
              </a:rPr>
              <a:t>"John</a:t>
            </a:r>
            <a:r>
              <a:rPr lang="en-IN" dirty="0" smtClean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IN" b="1" dirty="0" smtClean="0">
              <a:solidFill>
                <a:srgbClr val="073642"/>
              </a:solidFill>
              <a:latin typeface="Consolas" panose="020B0609020204030204" pitchFamily="49" charset="0"/>
            </a:endParaRPr>
          </a:p>
          <a:p>
            <a:r>
              <a:rPr lang="en-IN" b="1" dirty="0" err="1" smtClean="0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 err="1" smtClean="0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 smtClean="0">
                <a:solidFill>
                  <a:srgbClr val="073642"/>
                </a:solidFill>
                <a:latin typeface="Consolas" panose="020B0609020204030204" pitchFamily="49" charset="0"/>
              </a:rPr>
              <a:t>Integer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&gt;,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&gt;&gt;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</a:p>
          <a:p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	</a:t>
            </a:r>
            <a:r>
              <a:rPr lang="en-IN" dirty="0" smtClean="0">
                <a:solidFill>
                  <a:srgbClr val="859900"/>
                </a:solidFill>
                <a:latin typeface="Consolas" panose="020B0609020204030204" pitchFamily="49" charset="0"/>
              </a:rPr>
              <a:t>new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Integer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&gt;,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Double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&gt;&gt;();</a:t>
            </a:r>
            <a:endParaRPr lang="en-I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Integer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&gt;,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Double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&gt;&gt; </a:t>
            </a:r>
            <a:r>
              <a:rPr lang="en-IN" dirty="0">
                <a:solidFill>
                  <a:srgbClr val="268BD2"/>
                </a:solidFill>
                <a:latin typeface="Consolas" panose="020B0609020204030204" pitchFamily="49" charset="0"/>
              </a:rPr>
              <a:t>obj2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</a:p>
          <a:p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	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new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&lt;&gt;();</a:t>
            </a:r>
          </a:p>
          <a:p>
            <a:endParaRPr lang="en-I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87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Inference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provides type inference using the </a:t>
            </a:r>
            <a:r>
              <a:rPr lang="en-US" i="1" dirty="0" err="1" smtClean="0"/>
              <a:t>var</a:t>
            </a:r>
            <a:r>
              <a:rPr lang="en-US" dirty="0" smtClean="0"/>
              <a:t> keyword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a nutshell, no more lengthy declarations!</a:t>
            </a:r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87229" y="3133670"/>
            <a:ext cx="11604771" cy="943380"/>
          </a:xfrm>
        </p:spPr>
        <p:txBody>
          <a:bodyPr/>
          <a:lstStyle/>
          <a:p>
            <a:r>
              <a:rPr lang="en-IN" dirty="0" err="1">
                <a:solidFill>
                  <a:srgbClr val="859900"/>
                </a:solidFill>
                <a:latin typeface="Consolas" panose="020B0609020204030204" pitchFamily="49" charset="0"/>
              </a:rPr>
              <a:t>var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name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AA198"/>
                </a:solidFill>
                <a:latin typeface="Consolas" panose="020B0609020204030204" pitchFamily="49" charset="0"/>
              </a:rPr>
              <a:t>"John</a:t>
            </a:r>
            <a:r>
              <a:rPr lang="en-IN" dirty="0" smtClean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US" dirty="0" smtClean="0">
              <a:solidFill>
                <a:srgbClr val="859900"/>
              </a:solidFill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859900"/>
                </a:solidFill>
                <a:latin typeface="Consolas" panose="020B0609020204030204" pitchFamily="49" charset="0"/>
              </a:rPr>
              <a:t>var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Consolas" panose="020B0609020204030204" pitchFamily="49" charset="0"/>
              </a:rPr>
              <a:t>obj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30102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FooClass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Integer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&gt;, </a:t>
            </a:r>
            <a:r>
              <a:rPr lang="en-US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ArrayList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Double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&gt;&gt;();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Strings in Java are… messy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You need to escape \ in Java when you’re typing out paths or regular expressions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Creating strings with placeholders is also a bit… long-winded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23993" y="3964178"/>
            <a:ext cx="5468007" cy="423263"/>
          </a:xfrm>
        </p:spPr>
        <p:txBody>
          <a:bodyPr/>
          <a:lstStyle/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"D:</a:t>
            </a:r>
            <a:r>
              <a:rPr lang="en-US" dirty="0">
                <a:solidFill>
                  <a:srgbClr val="CB4B16"/>
                </a:solidFill>
                <a:latin typeface="Consolas" panose="020B0609020204030204" pitchFamily="49" charset="0"/>
              </a:rPr>
              <a:t>\\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Data</a:t>
            </a:r>
            <a:r>
              <a:rPr lang="en-US" dirty="0">
                <a:solidFill>
                  <a:srgbClr val="CB4B16"/>
                </a:solidFill>
                <a:latin typeface="Consolas" panose="020B0609020204030204" pitchFamily="49" charset="0"/>
              </a:rPr>
              <a:t>\\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db.json</a:t>
            </a:r>
            <a:r>
              <a:rPr lang="en-US" dirty="0" smtClean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429387" y="4484296"/>
            <a:ext cx="7762613" cy="431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>
                <a:solidFill>
                  <a:srgbClr val="268BD2"/>
                </a:solidFill>
                <a:latin typeface="Consolas" panose="020B0609020204030204" pitchFamily="49" charset="0"/>
              </a:rPr>
              <a:t>String</a:t>
            </a:r>
            <a:r>
              <a:rPr lang="en-IN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>
                <a:solidFill>
                  <a:srgbClr val="268BD2"/>
                </a:solidFill>
                <a:latin typeface="Consolas" panose="020B0609020204030204" pitchFamily="49" charset="0"/>
              </a:rPr>
              <a:t>format</a:t>
            </a:r>
            <a:r>
              <a:rPr lang="en-IN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>
                <a:solidFill>
                  <a:srgbClr val="2AA198"/>
                </a:solidFill>
                <a:latin typeface="Consolas" panose="020B0609020204030204" pitchFamily="49" charset="0"/>
              </a:rPr>
              <a:t>"%s won %d points!"</a:t>
            </a:r>
            <a:r>
              <a:rPr lang="en-IN">
                <a:solidFill>
                  <a:srgbClr val="333333"/>
                </a:solidFill>
                <a:latin typeface="Consolas" panose="020B0609020204030204" pitchFamily="49" charset="0"/>
              </a:rPr>
              <a:t>, user, points);</a:t>
            </a:r>
            <a:endParaRPr lang="en-IN" b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31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verbatim strings</a:t>
            </a:r>
            <a:r>
              <a:rPr lang="en-US" dirty="0"/>
              <a:t> </a:t>
            </a:r>
            <a:r>
              <a:rPr lang="en-US" dirty="0" smtClean="0"/>
              <a:t>in C# allows you to type strings that don’t parse the backslash as an escape sequence, </a:t>
            </a:r>
            <a:r>
              <a:rPr lang="en-US" dirty="0" err="1" smtClean="0"/>
              <a:t>i.e</a:t>
            </a:r>
            <a:r>
              <a:rPr lang="en-US" dirty="0" smtClean="0"/>
              <a:t>, no more double-slashing!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 smtClean="0"/>
              <a:t>string interpolation</a:t>
            </a:r>
            <a:r>
              <a:rPr lang="en-US" dirty="0" smtClean="0"/>
              <a:t> allows you to type Strings with placeholder variables to be inserted in between.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No more frustrations when typing out paths or regular expressions! Win!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23993" y="1237757"/>
            <a:ext cx="5468007" cy="440041"/>
          </a:xfrm>
        </p:spPr>
        <p:txBody>
          <a:bodyPr/>
          <a:lstStyle/>
          <a:p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path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2AA198"/>
                </a:solidFill>
                <a:latin typeface="Consolas" panose="020B0609020204030204" pitchFamily="49" charset="0"/>
              </a:rPr>
              <a:t>@"C:\Data\db.json</a:t>
            </a:r>
            <a:r>
              <a:rPr lang="en-IN" dirty="0" smtClean="0">
                <a:solidFill>
                  <a:srgbClr val="2AA198"/>
                </a:solidFill>
                <a:latin typeface="Consolas" panose="020B0609020204030204" pitchFamily="49" charset="0"/>
              </a:rPr>
              <a:t>"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IN" dirty="0">
              <a:solidFill>
                <a:srgbClr val="333333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723993" y="1833376"/>
            <a:ext cx="5468007" cy="834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 err="1">
                <a:solidFill>
                  <a:srgbClr val="859900"/>
                </a:solidFill>
                <a:latin typeface="Consolas" panose="020B0609020204030204" pitchFamily="49" charset="0"/>
              </a:rPr>
              <a:t>var</a:t>
            </a:r>
            <a:r>
              <a:rPr lang="en-IN" sz="1800" dirty="0">
                <a:solidFill>
                  <a:srgbClr val="333333"/>
                </a:solidFill>
                <a:latin typeface="Consolas" panose="020B0609020204030204" pitchFamily="49" charset="0"/>
              </a:rPr>
              <a:t> text </a:t>
            </a:r>
            <a:r>
              <a:rPr lang="en-IN" sz="1800" dirty="0" smtClean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endParaRPr lang="en-IN" sz="18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sz="1800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IN" sz="1800" dirty="0" smtClean="0">
                <a:solidFill>
                  <a:srgbClr val="2AA198"/>
                </a:solidFill>
                <a:latin typeface="Consolas" panose="020B0609020204030204" pitchFamily="49" charset="0"/>
              </a:rPr>
              <a:t>$"{</a:t>
            </a:r>
            <a:r>
              <a:rPr lang="en-IN" sz="1800" dirty="0">
                <a:solidFill>
                  <a:srgbClr val="268BD2"/>
                </a:solidFill>
                <a:latin typeface="Consolas" panose="020B0609020204030204" pitchFamily="49" charset="0"/>
              </a:rPr>
              <a:t>user</a:t>
            </a:r>
            <a:r>
              <a:rPr lang="en-IN" sz="1800" dirty="0">
                <a:solidFill>
                  <a:srgbClr val="2AA198"/>
                </a:solidFill>
                <a:latin typeface="Consolas" panose="020B0609020204030204" pitchFamily="49" charset="0"/>
              </a:rPr>
              <a:t>} won {</a:t>
            </a:r>
            <a:r>
              <a:rPr lang="en-IN" sz="1800" dirty="0">
                <a:solidFill>
                  <a:srgbClr val="268BD2"/>
                </a:solidFill>
                <a:latin typeface="Consolas" panose="020B0609020204030204" pitchFamily="49" charset="0"/>
              </a:rPr>
              <a:t>points</a:t>
            </a:r>
            <a:r>
              <a:rPr lang="en-IN" sz="1800" dirty="0">
                <a:solidFill>
                  <a:srgbClr val="2AA198"/>
                </a:solidFill>
                <a:latin typeface="Consolas" panose="020B0609020204030204" pitchFamily="49" charset="0"/>
              </a:rPr>
              <a:t>} points!"</a:t>
            </a:r>
            <a:r>
              <a:rPr lang="en-IN" sz="18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  <a:endParaRPr lang="en-IN" sz="18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smtClean="0"/>
              <a:t>.NET 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77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6481595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In Java, if we need to control access to a field, we need to implement custom getters/setters.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is very repetitive and painful to 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Some IDEs offer shortcuts to create these for you but they still bloat the code.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00866" y="862286"/>
            <a:ext cx="5191134" cy="39703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private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getNum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IN" dirty="0" smtClean="0">
                <a:solidFill>
                  <a:srgbClr val="859900"/>
                </a:solidFill>
                <a:latin typeface="Consolas" panose="020B0609020204030204" pitchFamily="49" charset="0"/>
              </a:rPr>
              <a:t>	return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setNum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(value) {</a:t>
            </a:r>
          </a:p>
          <a:p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IN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num</a:t>
            </a:r>
            <a:r>
              <a:rPr lang="en-IN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value;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i="1" dirty="0">
                <a:solidFill>
                  <a:srgbClr val="93A1A1"/>
                </a:solidFill>
                <a:latin typeface="Consolas" panose="020B0609020204030204" pitchFamily="49" charset="0"/>
              </a:rPr>
              <a:t>// ...</a:t>
            </a:r>
            <a:endParaRPr lang="en-I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setNum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 dirty="0">
                <a:solidFill>
                  <a:srgbClr val="D33682"/>
                </a:solidFill>
                <a:latin typeface="Consolas" panose="020B0609020204030204" pitchFamily="49" charset="0"/>
              </a:rPr>
              <a:t>10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System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out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println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getNum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());</a:t>
            </a:r>
            <a:endParaRPr lang="en-I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15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6481595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Enter C# properties. See how simple they are?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takes care of declaring getters and setters for you and your code can look super-clean.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You can even have custom properties for restricting access to variables.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00829" y="468003"/>
            <a:ext cx="519113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73642"/>
                </a:solidFill>
                <a:latin typeface="Consolas" panose="020B0609020204030204" pitchFamily="49" charset="0"/>
              </a:rPr>
              <a:t>public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int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{ </a:t>
            </a:r>
            <a:r>
              <a:rPr lang="en-IN" dirty="0">
                <a:solidFill>
                  <a:srgbClr val="268BD2"/>
                </a:solidFill>
                <a:latin typeface="Consolas" panose="020B0609020204030204" pitchFamily="49" charset="0"/>
              </a:rPr>
              <a:t>get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 </a:t>
            </a:r>
            <a:r>
              <a:rPr lang="en-IN" dirty="0">
                <a:solidFill>
                  <a:srgbClr val="268BD2"/>
                </a:solidFill>
                <a:latin typeface="Consolas" panose="020B0609020204030204" pitchFamily="49" charset="0"/>
              </a:rPr>
              <a:t>set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i="1" dirty="0">
                <a:solidFill>
                  <a:srgbClr val="93A1A1"/>
                </a:solidFill>
                <a:latin typeface="Consolas" panose="020B0609020204030204" pitchFamily="49" charset="0"/>
              </a:rPr>
              <a:t>// ...</a:t>
            </a:r>
            <a:endParaRPr lang="en-IN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D33682"/>
                </a:solidFill>
                <a:latin typeface="Consolas" panose="020B0609020204030204" pitchFamily="49" charset="0"/>
              </a:rPr>
              <a:t>10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Console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WriteLine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  <a:endParaRPr lang="en-IN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0829" y="2321970"/>
            <a:ext cx="5191134" cy="36471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sz="1100" b="1" dirty="0">
                <a:solidFill>
                  <a:srgbClr val="073642"/>
                </a:solidFill>
                <a:latin typeface="Consolas" panose="020B0609020204030204" pitchFamily="49" charset="0"/>
              </a:rPr>
              <a:t>private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859900"/>
                </a:solidFill>
                <a:latin typeface="Consolas" panose="020B0609020204030204" pitchFamily="49" charset="0"/>
              </a:rPr>
              <a:t>int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sz="1100" b="1" dirty="0">
                <a:solidFill>
                  <a:srgbClr val="073642"/>
                </a:solidFill>
                <a:latin typeface="Consolas" panose="020B0609020204030204" pitchFamily="49" charset="0"/>
              </a:rPr>
              <a:t>public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int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IN" sz="1100" dirty="0">
                <a:solidFill>
                  <a:srgbClr val="268BD2"/>
                </a:solidFill>
                <a:latin typeface="Consolas" panose="020B0609020204030204" pitchFamily="49" charset="0"/>
              </a:rPr>
              <a:t>get</a:t>
            </a:r>
            <a:endParaRPr lang="en-IN" sz="11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1"/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IN" sz="1100" dirty="0" smtClean="0">
                <a:solidFill>
                  <a:srgbClr val="859900"/>
                </a:solidFill>
                <a:latin typeface="Consolas" panose="020B0609020204030204" pitchFamily="49" charset="0"/>
              </a:rPr>
              <a:t>	return</a:t>
            </a:r>
            <a:r>
              <a:rPr lang="en-IN" sz="11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sz="1100" b="1" dirty="0">
                <a:solidFill>
                  <a:srgbClr val="073642"/>
                </a:solidFill>
                <a:latin typeface="Consolas" panose="020B0609020204030204" pitchFamily="49" charset="0"/>
              </a:rPr>
              <a:t>public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59900"/>
                </a:solidFill>
                <a:latin typeface="Consolas" panose="020B0609020204030204" pitchFamily="49" charset="0"/>
              </a:rPr>
              <a:t>void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incrementNum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IN" sz="1100" dirty="0" smtClean="0">
                <a:solidFill>
                  <a:srgbClr val="859900"/>
                </a:solidFill>
                <a:latin typeface="Consolas" panose="020B0609020204030204" pitchFamily="49" charset="0"/>
              </a:rPr>
              <a:t>	++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// ...</a:t>
            </a:r>
            <a:endParaRPr lang="en-IN" sz="11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IN" sz="1100" dirty="0" err="1">
                <a:solidFill>
                  <a:srgbClr val="859900"/>
                </a:solidFill>
                <a:latin typeface="Consolas" panose="020B0609020204030204" pitchFamily="49" charset="0"/>
              </a:rPr>
              <a:t>var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obj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dirty="0">
                <a:solidFill>
                  <a:srgbClr val="D30102"/>
                </a:solidFill>
                <a:latin typeface="Consolas" panose="020B0609020204030204" pitchFamily="49" charset="0"/>
              </a:rPr>
              <a:t>new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IN" sz="1100" b="1" dirty="0" err="1">
                <a:solidFill>
                  <a:srgbClr val="073642"/>
                </a:solidFill>
                <a:latin typeface="Consolas" panose="020B0609020204030204" pitchFamily="49" charset="0"/>
              </a:rPr>
              <a:t>MyClass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//</a:t>
            </a:r>
            <a:r>
              <a:rPr lang="en-IN" sz="1100" i="1" dirty="0" err="1">
                <a:solidFill>
                  <a:srgbClr val="93A1A1"/>
                </a:solidFill>
                <a:latin typeface="Consolas" panose="020B0609020204030204" pitchFamily="49" charset="0"/>
              </a:rPr>
              <a:t>obj.Num</a:t>
            </a:r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 = 10;</a:t>
            </a:r>
            <a:endParaRPr lang="en-IN" sz="11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//</a:t>
            </a:r>
            <a:r>
              <a:rPr lang="en-IN" sz="1100" i="1" dirty="0" err="1">
                <a:solidFill>
                  <a:srgbClr val="93A1A1"/>
                </a:solidFill>
                <a:latin typeface="Consolas" panose="020B0609020204030204" pitchFamily="49" charset="0"/>
              </a:rPr>
              <a:t>obj.num</a:t>
            </a:r>
            <a:r>
              <a:rPr lang="en-IN" sz="1100" i="1" dirty="0">
                <a:solidFill>
                  <a:srgbClr val="93A1A1"/>
                </a:solidFill>
                <a:latin typeface="Consolas" panose="020B0609020204030204" pitchFamily="49" charset="0"/>
              </a:rPr>
              <a:t> = 10;</a:t>
            </a:r>
            <a:endParaRPr lang="en-IN" sz="1100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incrementNum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Console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WriteLine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obj</a:t>
            </a:r>
            <a:r>
              <a:rPr lang="en-IN" sz="1100" dirty="0" err="1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IN" sz="1100" dirty="0" err="1">
                <a:solidFill>
                  <a:srgbClr val="268BD2"/>
                </a:solidFill>
                <a:latin typeface="Consolas" panose="020B0609020204030204" pitchFamily="49" charset="0"/>
              </a:rPr>
              <a:t>Num</a:t>
            </a:r>
            <a:r>
              <a:rPr lang="en-IN" sz="1100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  <a:endParaRPr lang="en-IN" sz="1100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41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Overloading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6481595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is no operator overloading in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means many intuitive functionalities can only be achieved through the use of methods in 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makes the code look very bloated and impacts readability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example, see how you compare two strings in Java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18246" y="1986411"/>
            <a:ext cx="567375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equals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(s2)) {</a:t>
            </a:r>
          </a:p>
          <a:p>
            <a:r>
              <a:rPr lang="en-US" dirty="0" smtClean="0">
                <a:solidFill>
                  <a:srgbClr val="268BD2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System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out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println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"They're equal!"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6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Overloading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6481595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supports operator overloading and you can define them for your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This greatly reduces the amount of code and enhances readability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See how simple it is to compare two Strings in C#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69916" y="2037825"/>
            <a:ext cx="542208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s1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b="1" dirty="0">
                <a:solidFill>
                  <a:srgbClr val="073642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s2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"world"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s1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59900"/>
                </a:solidFill>
                <a:latin typeface="Consolas" panose="020B0609020204030204" pitchFamily="49" charset="0"/>
              </a:rPr>
              <a:t>==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68BD2"/>
                </a:solidFill>
                <a:latin typeface="Consolas" panose="020B0609020204030204" pitchFamily="49" charset="0"/>
              </a:rPr>
              <a:t>s2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 smtClean="0">
                <a:solidFill>
                  <a:srgbClr val="268BD2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Console</a:t>
            </a:r>
            <a:r>
              <a:rPr lang="en-US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268BD2"/>
                </a:solidFill>
                <a:latin typeface="Consolas" panose="020B0609020204030204" pitchFamily="49" charset="0"/>
              </a:rPr>
              <a:t>WriteLine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2AA198"/>
                </a:solidFill>
                <a:latin typeface="Consolas" panose="020B0609020204030204" pitchFamily="49" charset="0"/>
              </a:rPr>
              <a:t>"They're equal!"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3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859900"/>
                </a:solidFill>
              </a:rPr>
              <a:t>class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ComplexType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dirty="0">
                <a:solidFill>
                  <a:srgbClr val="333333"/>
                </a:solidFill>
              </a:rPr>
              <a:t>{</a:t>
            </a:r>
          </a:p>
          <a:p>
            <a:r>
              <a:rPr lang="en-IN" sz="1400" b="1" dirty="0" smtClean="0">
                <a:solidFill>
                  <a:srgbClr val="073642"/>
                </a:solidFill>
              </a:rPr>
              <a:t>  public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double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333333"/>
                </a:solidFill>
              </a:rPr>
              <a:t>i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b="1" dirty="0" smtClean="0">
                <a:solidFill>
                  <a:srgbClr val="073642"/>
                </a:solidFill>
              </a:rPr>
              <a:t>  public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double</a:t>
            </a:r>
            <a:r>
              <a:rPr lang="en-IN" sz="1400" dirty="0">
                <a:solidFill>
                  <a:srgbClr val="333333"/>
                </a:solidFill>
              </a:rPr>
              <a:t> r;</a:t>
            </a:r>
          </a:p>
          <a:p>
            <a:r>
              <a:rPr lang="en-IN" sz="1400" dirty="0">
                <a:solidFill>
                  <a:srgbClr val="333333"/>
                </a:solidFill>
              </a:rPr>
              <a:t/>
            </a:r>
            <a:br>
              <a:rPr lang="en-IN" sz="1400" dirty="0">
                <a:solidFill>
                  <a:srgbClr val="333333"/>
                </a:solidFill>
              </a:rPr>
            </a:br>
            <a:r>
              <a:rPr lang="en-IN" sz="1400" dirty="0" smtClean="0">
                <a:solidFill>
                  <a:srgbClr val="333333"/>
                </a:solidFill>
              </a:rPr>
              <a:t>  </a:t>
            </a:r>
            <a:r>
              <a:rPr lang="en-IN" sz="1400" b="1" dirty="0" smtClean="0">
                <a:solidFill>
                  <a:srgbClr val="073642"/>
                </a:solidFill>
              </a:rPr>
              <a:t>public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(</a:t>
            </a:r>
            <a:r>
              <a:rPr lang="en-IN" sz="1400" dirty="0">
                <a:solidFill>
                  <a:srgbClr val="859900"/>
                </a:solidFill>
              </a:rPr>
              <a:t>double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333333"/>
                </a:solidFill>
              </a:rPr>
              <a:t>imag</a:t>
            </a:r>
            <a:r>
              <a:rPr lang="en-IN" sz="1400" dirty="0">
                <a:solidFill>
                  <a:srgbClr val="333333"/>
                </a:solidFill>
              </a:rPr>
              <a:t>, </a:t>
            </a:r>
            <a:r>
              <a:rPr lang="en-IN" sz="1400" dirty="0">
                <a:solidFill>
                  <a:srgbClr val="859900"/>
                </a:solidFill>
              </a:rPr>
              <a:t>double</a:t>
            </a:r>
            <a:r>
              <a:rPr lang="en-IN" sz="1400" dirty="0">
                <a:solidFill>
                  <a:srgbClr val="333333"/>
                </a:solidFill>
              </a:rPr>
              <a:t> real)</a:t>
            </a:r>
          </a:p>
          <a:p>
            <a:r>
              <a:rPr lang="en-IN" sz="1400" dirty="0" smtClean="0">
                <a:solidFill>
                  <a:srgbClr val="333333"/>
                </a:solidFill>
              </a:rPr>
              <a:t>  {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dirty="0" smtClean="0">
                <a:solidFill>
                  <a:srgbClr val="268BD2"/>
                </a:solidFill>
              </a:rPr>
              <a:t>    </a:t>
            </a:r>
            <a:r>
              <a:rPr lang="en-IN" sz="1400" dirty="0" err="1" smtClean="0">
                <a:solidFill>
                  <a:srgbClr val="268BD2"/>
                </a:solidFill>
              </a:rPr>
              <a:t>i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imag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268BD2"/>
                </a:solidFill>
              </a:rPr>
              <a:t>    r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268BD2"/>
                </a:solidFill>
              </a:rPr>
              <a:t>real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333333"/>
                </a:solidFill>
              </a:rPr>
              <a:t>  }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b="1" dirty="0" smtClean="0">
                <a:solidFill>
                  <a:srgbClr val="073642"/>
                </a:solidFill>
              </a:rPr>
              <a:t>  public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b="1" dirty="0">
                <a:solidFill>
                  <a:srgbClr val="073642"/>
                </a:solidFill>
              </a:rPr>
              <a:t>static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b="1" dirty="0" err="1">
                <a:solidFill>
                  <a:srgbClr val="07364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operator</a:t>
            </a:r>
            <a:r>
              <a:rPr lang="en-IN" sz="1400" dirty="0">
                <a:solidFill>
                  <a:srgbClr val="268BD2"/>
                </a:solidFill>
              </a:rPr>
              <a:t>+</a:t>
            </a:r>
            <a:r>
              <a:rPr lang="en-IN" sz="1400" dirty="0">
                <a:solidFill>
                  <a:srgbClr val="333333"/>
                </a:solidFill>
              </a:rPr>
              <a:t>(</a:t>
            </a:r>
            <a:r>
              <a:rPr lang="en-IN" sz="1400" b="1" dirty="0" err="1">
                <a:solidFill>
                  <a:srgbClr val="07364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 a, </a:t>
            </a:r>
            <a:r>
              <a:rPr lang="en-IN" sz="1400" b="1" dirty="0" err="1">
                <a:solidFill>
                  <a:srgbClr val="07364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 b)</a:t>
            </a:r>
          </a:p>
          <a:p>
            <a:r>
              <a:rPr lang="en-IN" sz="1400" dirty="0" smtClean="0">
                <a:solidFill>
                  <a:srgbClr val="333333"/>
                </a:solidFill>
              </a:rPr>
              <a:t>  {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dirty="0" smtClean="0">
                <a:solidFill>
                  <a:srgbClr val="859900"/>
                </a:solidFill>
              </a:rPr>
              <a:t>    </a:t>
            </a:r>
            <a:r>
              <a:rPr lang="en-IN" sz="1400" dirty="0" err="1" smtClean="0">
                <a:solidFill>
                  <a:srgbClr val="859900"/>
                </a:solidFill>
              </a:rPr>
              <a:t>var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333333"/>
                </a:solidFill>
              </a:rPr>
              <a:t>result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D30102"/>
                </a:solidFill>
              </a:rPr>
              <a:t>new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b="1" dirty="0" err="1">
                <a:solidFill>
                  <a:srgbClr val="073642"/>
                </a:solidFill>
              </a:rPr>
              <a:t>ComplexType</a:t>
            </a:r>
            <a:r>
              <a:rPr lang="en-IN" sz="1400" dirty="0">
                <a:solidFill>
                  <a:srgbClr val="333333"/>
                </a:solidFill>
              </a:rPr>
              <a:t>(</a:t>
            </a:r>
            <a:r>
              <a:rPr lang="en-IN" sz="1400" dirty="0">
                <a:solidFill>
                  <a:srgbClr val="D33682"/>
                </a:solidFill>
              </a:rPr>
              <a:t>0</a:t>
            </a:r>
            <a:r>
              <a:rPr lang="en-IN" sz="1400" dirty="0">
                <a:solidFill>
                  <a:srgbClr val="333333"/>
                </a:solidFill>
              </a:rPr>
              <a:t>, </a:t>
            </a:r>
            <a:r>
              <a:rPr lang="en-IN" sz="1400" dirty="0">
                <a:solidFill>
                  <a:srgbClr val="D33682"/>
                </a:solidFill>
              </a:rPr>
              <a:t>0</a:t>
            </a:r>
            <a:r>
              <a:rPr lang="en-IN" sz="1400" dirty="0">
                <a:solidFill>
                  <a:srgbClr val="333333"/>
                </a:solidFill>
              </a:rPr>
              <a:t>);</a:t>
            </a:r>
          </a:p>
          <a:p>
            <a:r>
              <a:rPr lang="en-IN" sz="1400" dirty="0" smtClean="0">
                <a:solidFill>
                  <a:srgbClr val="268BD2"/>
                </a:solidFill>
              </a:rPr>
              <a:t>    </a:t>
            </a:r>
            <a:r>
              <a:rPr lang="en-IN" sz="1400" dirty="0" err="1" smtClean="0">
                <a:solidFill>
                  <a:srgbClr val="268BD2"/>
                </a:solidFill>
              </a:rPr>
              <a:t>result</a:t>
            </a:r>
            <a:r>
              <a:rPr lang="en-IN" sz="1400" dirty="0" err="1" smtClean="0">
                <a:solidFill>
                  <a:srgbClr val="333333"/>
                </a:solidFill>
              </a:rPr>
              <a:t>.</a:t>
            </a:r>
            <a:r>
              <a:rPr lang="en-IN" sz="1400" dirty="0" err="1" smtClean="0">
                <a:solidFill>
                  <a:srgbClr val="268BD2"/>
                </a:solidFill>
              </a:rPr>
              <a:t>i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a</a:t>
            </a:r>
            <a:r>
              <a:rPr lang="en-IN" sz="1400" dirty="0" err="1">
                <a:solidFill>
                  <a:srgbClr val="333333"/>
                </a:solidFill>
              </a:rPr>
              <a:t>.</a:t>
            </a:r>
            <a:r>
              <a:rPr lang="en-IN" sz="1400" dirty="0" err="1">
                <a:solidFill>
                  <a:srgbClr val="268BD2"/>
                </a:solidFill>
              </a:rPr>
              <a:t>i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+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b</a:t>
            </a:r>
            <a:r>
              <a:rPr lang="en-IN" sz="1400" dirty="0" err="1">
                <a:solidFill>
                  <a:srgbClr val="333333"/>
                </a:solidFill>
              </a:rPr>
              <a:t>.</a:t>
            </a:r>
            <a:r>
              <a:rPr lang="en-IN" sz="1400" dirty="0" err="1">
                <a:solidFill>
                  <a:srgbClr val="268BD2"/>
                </a:solidFill>
              </a:rPr>
              <a:t>i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268BD2"/>
                </a:solidFill>
              </a:rPr>
              <a:t>    </a:t>
            </a:r>
            <a:r>
              <a:rPr lang="en-IN" sz="1400" dirty="0" err="1" smtClean="0">
                <a:solidFill>
                  <a:srgbClr val="268BD2"/>
                </a:solidFill>
              </a:rPr>
              <a:t>result</a:t>
            </a:r>
            <a:r>
              <a:rPr lang="en-IN" sz="1400" dirty="0" err="1" smtClean="0">
                <a:solidFill>
                  <a:srgbClr val="333333"/>
                </a:solidFill>
              </a:rPr>
              <a:t>.</a:t>
            </a:r>
            <a:r>
              <a:rPr lang="en-IN" sz="1400" dirty="0" err="1" smtClean="0">
                <a:solidFill>
                  <a:srgbClr val="268BD2"/>
                </a:solidFill>
              </a:rPr>
              <a:t>r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=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a</a:t>
            </a:r>
            <a:r>
              <a:rPr lang="en-IN" sz="1400" dirty="0" err="1">
                <a:solidFill>
                  <a:srgbClr val="333333"/>
                </a:solidFill>
              </a:rPr>
              <a:t>.</a:t>
            </a:r>
            <a:r>
              <a:rPr lang="en-IN" sz="1400" dirty="0" err="1">
                <a:solidFill>
                  <a:srgbClr val="268BD2"/>
                </a:solidFill>
              </a:rPr>
              <a:t>r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859900"/>
                </a:solidFill>
              </a:rPr>
              <a:t>+</a:t>
            </a:r>
            <a:r>
              <a:rPr lang="en-IN" sz="1400" dirty="0">
                <a:solidFill>
                  <a:srgbClr val="333333"/>
                </a:solidFill>
              </a:rPr>
              <a:t> </a:t>
            </a:r>
            <a:r>
              <a:rPr lang="en-IN" sz="1400" dirty="0" err="1">
                <a:solidFill>
                  <a:srgbClr val="268BD2"/>
                </a:solidFill>
              </a:rPr>
              <a:t>b</a:t>
            </a:r>
            <a:r>
              <a:rPr lang="en-IN" sz="1400" dirty="0" err="1">
                <a:solidFill>
                  <a:srgbClr val="333333"/>
                </a:solidFill>
              </a:rPr>
              <a:t>.</a:t>
            </a:r>
            <a:r>
              <a:rPr lang="en-IN" sz="1400" dirty="0" err="1">
                <a:solidFill>
                  <a:srgbClr val="268BD2"/>
                </a:solidFill>
              </a:rPr>
              <a:t>r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859900"/>
                </a:solidFill>
              </a:rPr>
              <a:t>    return</a:t>
            </a:r>
            <a:r>
              <a:rPr lang="en-IN" sz="1400" dirty="0" smtClean="0">
                <a:solidFill>
                  <a:srgbClr val="333333"/>
                </a:solidFill>
              </a:rPr>
              <a:t> </a:t>
            </a:r>
            <a:r>
              <a:rPr lang="en-IN" sz="1400" dirty="0">
                <a:solidFill>
                  <a:srgbClr val="268BD2"/>
                </a:solidFill>
              </a:rPr>
              <a:t>result</a:t>
            </a:r>
            <a:r>
              <a:rPr lang="en-IN" sz="1400" dirty="0">
                <a:solidFill>
                  <a:srgbClr val="333333"/>
                </a:solidFill>
              </a:rPr>
              <a:t>;</a:t>
            </a:r>
          </a:p>
          <a:p>
            <a:r>
              <a:rPr lang="en-IN" sz="1400" dirty="0" smtClean="0">
                <a:solidFill>
                  <a:srgbClr val="333333"/>
                </a:solidFill>
              </a:rPr>
              <a:t>  }</a:t>
            </a:r>
            <a:endParaRPr lang="en-IN" sz="1400" dirty="0">
              <a:solidFill>
                <a:srgbClr val="333333"/>
              </a:solidFill>
            </a:endParaRPr>
          </a:p>
          <a:p>
            <a:r>
              <a:rPr lang="en-IN" sz="1400" dirty="0">
                <a:solidFill>
                  <a:srgbClr val="333333"/>
                </a:solidFill>
              </a:rPr>
              <a:t>}</a:t>
            </a:r>
          </a:p>
          <a:p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66151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a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0102"/>
                </a:solidFill>
              </a:rPr>
              <a:t>new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b="1" dirty="0" err="1">
                <a:solidFill>
                  <a:srgbClr val="073642"/>
                </a:solidFill>
              </a:rPr>
              <a:t>ComplexType</a:t>
            </a:r>
            <a:r>
              <a:rPr lang="en-IN" dirty="0">
                <a:solidFill>
                  <a:srgbClr val="333333"/>
                </a:solidFill>
              </a:rPr>
              <a:t>(</a:t>
            </a:r>
            <a:r>
              <a:rPr lang="en-IN" dirty="0">
                <a:solidFill>
                  <a:srgbClr val="D33682"/>
                </a:solidFill>
              </a:rPr>
              <a:t>1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D33682"/>
                </a:solidFill>
              </a:rPr>
              <a:t>1.4</a:t>
            </a:r>
            <a:r>
              <a:rPr lang="en-IN" dirty="0">
                <a:solidFill>
                  <a:srgbClr val="333333"/>
                </a:solidFill>
              </a:rPr>
              <a:t>);</a:t>
            </a:r>
          </a:p>
          <a:p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b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0102"/>
                </a:solidFill>
              </a:rPr>
              <a:t>new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b="1" dirty="0" err="1">
                <a:solidFill>
                  <a:srgbClr val="073642"/>
                </a:solidFill>
              </a:rPr>
              <a:t>ComplexType</a:t>
            </a:r>
            <a:r>
              <a:rPr lang="en-IN" dirty="0">
                <a:solidFill>
                  <a:srgbClr val="333333"/>
                </a:solidFill>
              </a:rPr>
              <a:t>(</a:t>
            </a:r>
            <a:r>
              <a:rPr lang="en-IN" dirty="0">
                <a:solidFill>
                  <a:srgbClr val="D33682"/>
                </a:solidFill>
              </a:rPr>
              <a:t>2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D33682"/>
                </a:solidFill>
              </a:rPr>
              <a:t>1.6</a:t>
            </a:r>
            <a:r>
              <a:rPr lang="en-IN" dirty="0">
                <a:solidFill>
                  <a:srgbClr val="333333"/>
                </a:solidFill>
              </a:rPr>
              <a:t>);</a:t>
            </a:r>
          </a:p>
          <a:p>
            <a:r>
              <a:rPr lang="en-IN" dirty="0">
                <a:solidFill>
                  <a:srgbClr val="333333"/>
                </a:solidFill>
              </a:rPr>
              <a:t/>
            </a:r>
            <a:br>
              <a:rPr lang="en-IN" dirty="0">
                <a:solidFill>
                  <a:srgbClr val="333333"/>
                </a:solidFill>
              </a:rPr>
            </a:br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result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268BD2"/>
                </a:solidFill>
              </a:rPr>
              <a:t>a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+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268BD2"/>
                </a:solidFill>
              </a:rPr>
              <a:t>b</a:t>
            </a:r>
            <a:r>
              <a:rPr lang="en-IN" dirty="0">
                <a:solidFill>
                  <a:srgbClr val="333333"/>
                </a:solidFill>
              </a:rPr>
              <a:t>;</a:t>
            </a:r>
          </a:p>
          <a:p>
            <a:r>
              <a:rPr lang="en-IN" dirty="0" err="1">
                <a:solidFill>
                  <a:srgbClr val="268BD2"/>
                </a:solidFill>
              </a:rPr>
              <a:t>Console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WriteLine</a:t>
            </a:r>
            <a:r>
              <a:rPr lang="en-IN" dirty="0">
                <a:solidFill>
                  <a:srgbClr val="333333"/>
                </a:solidFill>
              </a:rPr>
              <a:t>(</a:t>
            </a:r>
            <a:r>
              <a:rPr lang="en-IN" dirty="0">
                <a:solidFill>
                  <a:srgbClr val="2AA198"/>
                </a:solidFill>
              </a:rPr>
              <a:t>"{0}+{1}</a:t>
            </a:r>
            <a:r>
              <a:rPr lang="en-IN" dirty="0" err="1">
                <a:solidFill>
                  <a:srgbClr val="2AA198"/>
                </a:solidFill>
              </a:rPr>
              <a:t>i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 err="1">
                <a:solidFill>
                  <a:srgbClr val="268BD2"/>
                </a:solidFill>
              </a:rPr>
              <a:t>result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r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 err="1">
                <a:solidFill>
                  <a:srgbClr val="268BD2"/>
                </a:solidFill>
              </a:rPr>
              <a:t>result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i</a:t>
            </a:r>
            <a:r>
              <a:rPr lang="en-IN" dirty="0" smtClean="0">
                <a:solidFill>
                  <a:srgbClr val="333333"/>
                </a:solidFill>
              </a:rPr>
              <a:t>);</a:t>
            </a:r>
            <a:endParaRPr lang="en-IN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52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LINQ stands for </a:t>
            </a:r>
            <a:r>
              <a:rPr lang="en-US" b="1" i="1" dirty="0" smtClean="0"/>
              <a:t>L</a:t>
            </a:r>
            <a:r>
              <a:rPr lang="en-US" i="1" dirty="0" smtClean="0"/>
              <a:t>anguage</a:t>
            </a:r>
            <a:r>
              <a:rPr lang="en-US" b="1" i="1" dirty="0" smtClean="0"/>
              <a:t> In</a:t>
            </a:r>
            <a:r>
              <a:rPr lang="en-US" i="1" dirty="0" smtClean="0"/>
              <a:t>tegrated </a:t>
            </a:r>
            <a:r>
              <a:rPr lang="en-US" b="1" i="1" dirty="0" smtClean="0"/>
              <a:t>Q</a:t>
            </a:r>
            <a:r>
              <a:rPr lang="en-US" i="1" dirty="0" smtClean="0"/>
              <a:t>uery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bunch of extension methods and libraries to the already powerful and feature-rich .NET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Added in C# 3.0 and .NET Framework 3.5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Allows you to type SQL like query-syntax to filter objects, databases and even XML documents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Can support different databases by using LINQ-to-SQL or Entity Framework</a:t>
            </a:r>
          </a:p>
        </p:txBody>
      </p:sp>
      <p:pic>
        <p:nvPicPr>
          <p:cNvPr id="4" name="Picture 3" descr="File:AWS Simple &lt;strong&gt;Icons&lt;/strong&gt; &lt;strong&gt;Database&lt;/strong&gt; Amazon RDS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90" y="1308683"/>
            <a:ext cx="1107347" cy="1107347"/>
          </a:xfrm>
          <a:prstGeom prst="rect">
            <a:avLst/>
          </a:prstGeom>
        </p:spPr>
      </p:pic>
      <p:pic>
        <p:nvPicPr>
          <p:cNvPr id="5" name="Picture 4" descr="File:VisualEditor - &lt;strong&gt;Icon&lt;/strong&gt; - &lt;strong&gt;Code&lt;/strong&gt;.svg - Wikipedia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37" y="1015067"/>
            <a:ext cx="1694576" cy="1694576"/>
          </a:xfrm>
          <a:prstGeom prst="rect">
            <a:avLst/>
          </a:prstGeom>
          <a:noFill/>
        </p:spPr>
      </p:pic>
      <p:pic>
        <p:nvPicPr>
          <p:cNvPr id="6" name="Picture 5" descr="Icon request: fa-file-&lt;strong&gt;xml&lt;/strong&gt;-o · Issue #5016 · FortAwesome/Font-Awesome ..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15" y="1308681"/>
            <a:ext cx="1206547" cy="110734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842468" y="3255185"/>
            <a:ext cx="3232969" cy="104801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LINQ</a:t>
            </a:r>
            <a:endParaRPr lang="en-IN" sz="4800" dirty="0"/>
          </a:p>
        </p:txBody>
      </p:sp>
      <p:cxnSp>
        <p:nvCxnSpPr>
          <p:cNvPr id="9" name="Straight Arrow Connector 8"/>
          <p:cNvCxnSpPr>
            <a:stCxn id="4" idx="2"/>
            <a:endCxn id="7" idx="0"/>
          </p:cNvCxnSpPr>
          <p:nvPr/>
        </p:nvCxnSpPr>
        <p:spPr>
          <a:xfrm>
            <a:off x="7952064" y="2416030"/>
            <a:ext cx="1506889" cy="83915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7" idx="0"/>
          </p:cNvCxnSpPr>
          <p:nvPr/>
        </p:nvCxnSpPr>
        <p:spPr>
          <a:xfrm>
            <a:off x="9458953" y="2416028"/>
            <a:ext cx="0" cy="83915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9458953" y="2416028"/>
            <a:ext cx="1424636" cy="839157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en-IN" b="1" dirty="0">
                <a:solidFill>
                  <a:srgbClr val="073642"/>
                </a:solidFill>
              </a:rPr>
              <a:t>List</a:t>
            </a:r>
            <a:r>
              <a:rPr lang="en-IN" dirty="0">
                <a:solidFill>
                  <a:srgbClr val="333333"/>
                </a:solidFill>
              </a:rPr>
              <a:t>&lt;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>
                <a:solidFill>
                  <a:srgbClr val="333333"/>
                </a:solidFill>
              </a:rPr>
              <a:t>&gt; </a:t>
            </a:r>
            <a:r>
              <a:rPr lang="en-IN" dirty="0" err="1">
                <a:solidFill>
                  <a:srgbClr val="333333"/>
                </a:solidFill>
              </a:rPr>
              <a:t>authorsList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0102"/>
                </a:solidFill>
              </a:rPr>
              <a:t>new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b="1" dirty="0">
                <a:solidFill>
                  <a:srgbClr val="073642"/>
                </a:solidFill>
              </a:rPr>
              <a:t>List</a:t>
            </a:r>
            <a:r>
              <a:rPr lang="en-IN" dirty="0">
                <a:solidFill>
                  <a:srgbClr val="333333"/>
                </a:solidFill>
              </a:rPr>
              <a:t>&lt;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 smtClean="0">
                <a:solidFill>
                  <a:srgbClr val="333333"/>
                </a:solidFill>
              </a:rPr>
              <a:t>&gt; {</a:t>
            </a:r>
            <a:endParaRPr lang="en-IN" dirty="0">
              <a:solidFill>
                <a:srgbClr val="333333"/>
              </a:solidFill>
            </a:endParaRPr>
          </a:p>
          <a:p>
            <a:r>
              <a:rPr lang="en-IN" dirty="0" smtClean="0">
                <a:solidFill>
                  <a:srgbClr val="D30102"/>
                </a:solidFill>
              </a:rPr>
              <a:t>	new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>
                <a:solidFill>
                  <a:srgbClr val="333333"/>
                </a:solidFill>
              </a:rPr>
              <a:t>(){ </a:t>
            </a:r>
            <a:r>
              <a:rPr lang="en-IN" dirty="0">
                <a:solidFill>
                  <a:srgbClr val="268BD2"/>
                </a:solidFill>
              </a:rPr>
              <a:t>Name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"Mahesh"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Book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"ADO.NET Programming"</a:t>
            </a:r>
            <a:r>
              <a:rPr lang="en-IN" dirty="0">
                <a:solidFill>
                  <a:srgbClr val="333333"/>
                </a:solidFill>
              </a:rPr>
              <a:t>,</a:t>
            </a:r>
          </a:p>
          <a:p>
            <a:r>
              <a:rPr lang="en-IN" dirty="0" smtClean="0">
                <a:solidFill>
                  <a:srgbClr val="268BD2"/>
                </a:solidFill>
              </a:rPr>
              <a:t>	Publisher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 err="1">
                <a:solidFill>
                  <a:srgbClr val="2AA198"/>
                </a:solidFill>
              </a:rPr>
              <a:t>Wrox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Year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2007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Price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44.95</a:t>
            </a:r>
            <a:r>
              <a:rPr lang="en-IN" dirty="0">
                <a:solidFill>
                  <a:srgbClr val="333333"/>
                </a:solidFill>
              </a:rPr>
              <a:t> },</a:t>
            </a:r>
          </a:p>
          <a:p>
            <a:r>
              <a:rPr lang="en-IN" dirty="0" smtClean="0">
                <a:solidFill>
                  <a:srgbClr val="D30102"/>
                </a:solidFill>
              </a:rPr>
              <a:t>	new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>
                <a:solidFill>
                  <a:srgbClr val="333333"/>
                </a:solidFill>
              </a:rPr>
              <a:t>(){ </a:t>
            </a:r>
            <a:r>
              <a:rPr lang="en-IN" dirty="0">
                <a:solidFill>
                  <a:srgbClr val="268BD2"/>
                </a:solidFill>
              </a:rPr>
              <a:t>Name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"Raj"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Book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"LINQ Cookbook"</a:t>
            </a:r>
            <a:r>
              <a:rPr lang="en-IN" dirty="0">
                <a:solidFill>
                  <a:srgbClr val="333333"/>
                </a:solidFill>
              </a:rPr>
              <a:t>,</a:t>
            </a:r>
          </a:p>
          <a:p>
            <a:r>
              <a:rPr lang="en-IN" dirty="0" smtClean="0">
                <a:solidFill>
                  <a:srgbClr val="268BD2"/>
                </a:solidFill>
              </a:rPr>
              <a:t>	Publisher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 err="1">
                <a:solidFill>
                  <a:srgbClr val="2AA198"/>
                </a:solidFill>
              </a:rPr>
              <a:t>APress</a:t>
            </a:r>
            <a:r>
              <a:rPr lang="en-IN" dirty="0">
                <a:solidFill>
                  <a:srgbClr val="2AA198"/>
                </a:solidFill>
              </a:rPr>
              <a:t>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Year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2010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Price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49.95</a:t>
            </a:r>
            <a:r>
              <a:rPr lang="en-IN" dirty="0">
                <a:solidFill>
                  <a:srgbClr val="333333"/>
                </a:solidFill>
              </a:rPr>
              <a:t> },</a:t>
            </a:r>
          </a:p>
          <a:p>
            <a:r>
              <a:rPr lang="en-IN" dirty="0" smtClean="0">
                <a:solidFill>
                  <a:srgbClr val="D30102"/>
                </a:solidFill>
              </a:rPr>
              <a:t>	new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b="1" dirty="0">
                <a:solidFill>
                  <a:srgbClr val="073642"/>
                </a:solidFill>
              </a:rPr>
              <a:t>Author</a:t>
            </a:r>
            <a:r>
              <a:rPr lang="en-IN" dirty="0">
                <a:solidFill>
                  <a:srgbClr val="333333"/>
                </a:solidFill>
              </a:rPr>
              <a:t>(){ </a:t>
            </a:r>
            <a:r>
              <a:rPr lang="en-IN" dirty="0">
                <a:solidFill>
                  <a:srgbClr val="268BD2"/>
                </a:solidFill>
              </a:rPr>
              <a:t>Name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"Praveen"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Book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"XML Code"</a:t>
            </a:r>
            <a:r>
              <a:rPr lang="en-IN" dirty="0">
                <a:solidFill>
                  <a:srgbClr val="333333"/>
                </a:solidFill>
              </a:rPr>
              <a:t>,</a:t>
            </a:r>
          </a:p>
          <a:p>
            <a:r>
              <a:rPr lang="en-IN" dirty="0" smtClean="0">
                <a:solidFill>
                  <a:srgbClr val="268BD2"/>
                </a:solidFill>
              </a:rPr>
              <a:t>	Publisher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2AA198"/>
                </a:solidFill>
              </a:rPr>
              <a:t>"Microsoft Press"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Year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2012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>
                <a:solidFill>
                  <a:srgbClr val="268BD2"/>
                </a:solidFill>
              </a:rPr>
              <a:t>Price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D33682"/>
                </a:solidFill>
              </a:rPr>
              <a:t>44.95</a:t>
            </a:r>
            <a:r>
              <a:rPr lang="en-IN" dirty="0">
                <a:solidFill>
                  <a:srgbClr val="333333"/>
                </a:solidFill>
              </a:rPr>
              <a:t> }</a:t>
            </a:r>
          </a:p>
          <a:p>
            <a:r>
              <a:rPr lang="en-IN" dirty="0" smtClean="0">
                <a:solidFill>
                  <a:srgbClr val="333333"/>
                </a:solidFill>
              </a:rPr>
              <a:t>};</a:t>
            </a:r>
          </a:p>
          <a:p>
            <a:endParaRPr lang="en-US" dirty="0">
              <a:solidFill>
                <a:srgbClr val="333333"/>
              </a:solidFill>
            </a:endParaRPr>
          </a:p>
          <a:p>
            <a:r>
              <a:rPr lang="en-US" i="1" dirty="0">
                <a:solidFill>
                  <a:srgbClr val="93A1A1"/>
                </a:solidFill>
              </a:rPr>
              <a:t>// I want to see the "Name" and "Publisher" of the record where the "Price"</a:t>
            </a:r>
            <a:endParaRPr lang="en-US" dirty="0">
              <a:solidFill>
                <a:srgbClr val="333333"/>
              </a:solidFill>
            </a:endParaRPr>
          </a:p>
          <a:p>
            <a:r>
              <a:rPr lang="en-US" i="1" dirty="0">
                <a:solidFill>
                  <a:srgbClr val="93A1A1"/>
                </a:solidFill>
              </a:rPr>
              <a:t>// is 44.95. How do I do this</a:t>
            </a:r>
            <a:r>
              <a:rPr lang="en-US" i="1" dirty="0" smtClean="0">
                <a:solidFill>
                  <a:srgbClr val="93A1A1"/>
                </a:solidFill>
              </a:rPr>
              <a:t>?</a:t>
            </a:r>
            <a:endParaRPr lang="en-IN" dirty="0" smtClean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 err="1">
                <a:solidFill>
                  <a:srgbClr val="333333"/>
                </a:solidFill>
              </a:rPr>
              <a:t>authorQuery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from</a:t>
            </a:r>
            <a:r>
              <a:rPr lang="en-IN" dirty="0">
                <a:solidFill>
                  <a:srgbClr val="333333"/>
                </a:solidFill>
              </a:rPr>
              <a:t> author </a:t>
            </a:r>
            <a:r>
              <a:rPr lang="en-IN" dirty="0">
                <a:solidFill>
                  <a:srgbClr val="859900"/>
                </a:solidFill>
              </a:rPr>
              <a:t>in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 err="1">
                <a:solidFill>
                  <a:srgbClr val="268BD2"/>
                </a:solidFill>
              </a:rPr>
              <a:t>authorsList</a:t>
            </a:r>
            <a:endParaRPr lang="en-IN" dirty="0">
              <a:solidFill>
                <a:srgbClr val="333333"/>
              </a:solidFill>
            </a:endParaRPr>
          </a:p>
          <a:p>
            <a:r>
              <a:rPr lang="en-IN" dirty="0" smtClean="0">
                <a:solidFill>
                  <a:srgbClr val="859900"/>
                </a:solidFill>
              </a:rPr>
              <a:t>			where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dirty="0" err="1">
                <a:solidFill>
                  <a:srgbClr val="268BD2"/>
                </a:solidFill>
              </a:rPr>
              <a:t>author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Price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859900"/>
                </a:solidFill>
              </a:rPr>
              <a:t>==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3682"/>
                </a:solidFill>
              </a:rPr>
              <a:t>44.95</a:t>
            </a:r>
            <a:endParaRPr lang="en-IN" dirty="0">
              <a:solidFill>
                <a:srgbClr val="333333"/>
              </a:solidFill>
            </a:endParaRPr>
          </a:p>
          <a:p>
            <a:r>
              <a:rPr lang="en-IN" dirty="0" smtClean="0">
                <a:solidFill>
                  <a:srgbClr val="859900"/>
                </a:solidFill>
              </a:rPr>
              <a:t>			select</a:t>
            </a:r>
            <a:r>
              <a:rPr lang="en-IN" dirty="0" smtClean="0">
                <a:solidFill>
                  <a:srgbClr val="333333"/>
                </a:solidFill>
              </a:rPr>
              <a:t> </a:t>
            </a:r>
            <a:r>
              <a:rPr lang="en-IN" dirty="0">
                <a:solidFill>
                  <a:srgbClr val="D30102"/>
                </a:solidFill>
              </a:rPr>
              <a:t>new</a:t>
            </a:r>
            <a:r>
              <a:rPr lang="en-IN" dirty="0">
                <a:solidFill>
                  <a:srgbClr val="333333"/>
                </a:solidFill>
              </a:rPr>
              <a:t> { </a:t>
            </a:r>
            <a:r>
              <a:rPr lang="en-IN" dirty="0" err="1">
                <a:solidFill>
                  <a:srgbClr val="268BD2"/>
                </a:solidFill>
              </a:rPr>
              <a:t>author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Name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 err="1">
                <a:solidFill>
                  <a:srgbClr val="268BD2"/>
                </a:solidFill>
              </a:rPr>
              <a:t>author</a:t>
            </a:r>
            <a:r>
              <a:rPr lang="en-IN" dirty="0" err="1">
                <a:solidFill>
                  <a:srgbClr val="333333"/>
                </a:solidFill>
              </a:rPr>
              <a:t>.</a:t>
            </a:r>
            <a:r>
              <a:rPr lang="en-IN" dirty="0" err="1">
                <a:solidFill>
                  <a:srgbClr val="268BD2"/>
                </a:solidFill>
              </a:rPr>
              <a:t>Publisher</a:t>
            </a:r>
            <a:r>
              <a:rPr lang="en-IN" dirty="0">
                <a:solidFill>
                  <a:srgbClr val="333333"/>
                </a:solidFill>
              </a:rPr>
              <a:t> }; </a:t>
            </a:r>
          </a:p>
          <a:p>
            <a:r>
              <a:rPr lang="en-IN" dirty="0">
                <a:solidFill>
                  <a:srgbClr val="333333"/>
                </a:solidFill>
              </a:rPr>
              <a:t/>
            </a:r>
            <a:br>
              <a:rPr lang="en-IN" dirty="0">
                <a:solidFill>
                  <a:srgbClr val="333333"/>
                </a:solidFill>
              </a:rPr>
            </a:br>
            <a:r>
              <a:rPr lang="en-IN" i="1" dirty="0">
                <a:solidFill>
                  <a:srgbClr val="93A1A1"/>
                </a:solidFill>
              </a:rPr>
              <a:t>// In case of an anonymous type, a </a:t>
            </a:r>
            <a:r>
              <a:rPr lang="en-IN" i="1" dirty="0" err="1">
                <a:solidFill>
                  <a:srgbClr val="93A1A1"/>
                </a:solidFill>
              </a:rPr>
              <a:t>var</a:t>
            </a:r>
            <a:r>
              <a:rPr lang="en-IN" i="1" dirty="0">
                <a:solidFill>
                  <a:srgbClr val="93A1A1"/>
                </a:solidFill>
              </a:rPr>
              <a:t> must be used</a:t>
            </a:r>
            <a:endParaRPr lang="en-IN" dirty="0">
              <a:solidFill>
                <a:srgbClr val="333333"/>
              </a:solidFill>
            </a:endParaRPr>
          </a:p>
          <a:p>
            <a:r>
              <a:rPr lang="en-IN" dirty="0" err="1">
                <a:solidFill>
                  <a:srgbClr val="859900"/>
                </a:solidFill>
              </a:rPr>
              <a:t>foreach</a:t>
            </a:r>
            <a:r>
              <a:rPr lang="en-IN" dirty="0">
                <a:solidFill>
                  <a:srgbClr val="333333"/>
                </a:solidFill>
              </a:rPr>
              <a:t> (</a:t>
            </a:r>
            <a:r>
              <a:rPr lang="en-IN" dirty="0" err="1">
                <a:solidFill>
                  <a:srgbClr val="859900"/>
                </a:solidFill>
              </a:rPr>
              <a:t>var</a:t>
            </a:r>
            <a:r>
              <a:rPr lang="en-IN" dirty="0">
                <a:solidFill>
                  <a:srgbClr val="333333"/>
                </a:solidFill>
              </a:rPr>
              <a:t> author </a:t>
            </a:r>
            <a:r>
              <a:rPr lang="en-IN" dirty="0">
                <a:solidFill>
                  <a:srgbClr val="859900"/>
                </a:solidFill>
              </a:rPr>
              <a:t>in</a:t>
            </a:r>
            <a:r>
              <a:rPr lang="en-IN" dirty="0">
                <a:solidFill>
                  <a:srgbClr val="333333"/>
                </a:solidFill>
              </a:rPr>
              <a:t> </a:t>
            </a:r>
            <a:r>
              <a:rPr lang="en-IN" dirty="0" err="1">
                <a:solidFill>
                  <a:srgbClr val="268BD2"/>
                </a:solidFill>
              </a:rPr>
              <a:t>authorQuery</a:t>
            </a:r>
            <a:r>
              <a:rPr lang="en-IN" dirty="0">
                <a:solidFill>
                  <a:srgbClr val="333333"/>
                </a:solidFill>
              </a:rPr>
              <a:t>)</a:t>
            </a:r>
          </a:p>
          <a:p>
            <a:r>
              <a:rPr lang="en-IN" dirty="0">
                <a:solidFill>
                  <a:srgbClr val="333333"/>
                </a:solidFill>
              </a:rPr>
              <a:t>{</a:t>
            </a:r>
          </a:p>
          <a:p>
            <a:r>
              <a:rPr lang="en-IN" dirty="0" smtClean="0">
                <a:solidFill>
                  <a:srgbClr val="268BD2"/>
                </a:solidFill>
              </a:rPr>
              <a:t>	</a:t>
            </a:r>
            <a:r>
              <a:rPr lang="en-IN" dirty="0" err="1" smtClean="0">
                <a:solidFill>
                  <a:srgbClr val="268BD2"/>
                </a:solidFill>
              </a:rPr>
              <a:t>Console</a:t>
            </a:r>
            <a:r>
              <a:rPr lang="en-IN" dirty="0" err="1" smtClean="0">
                <a:solidFill>
                  <a:srgbClr val="333333"/>
                </a:solidFill>
              </a:rPr>
              <a:t>.</a:t>
            </a:r>
            <a:r>
              <a:rPr lang="en-IN" dirty="0" err="1" smtClean="0">
                <a:solidFill>
                  <a:srgbClr val="268BD2"/>
                </a:solidFill>
              </a:rPr>
              <a:t>WriteLine</a:t>
            </a:r>
            <a:r>
              <a:rPr lang="en-IN" dirty="0">
                <a:solidFill>
                  <a:srgbClr val="333333"/>
                </a:solidFill>
              </a:rPr>
              <a:t>(</a:t>
            </a:r>
            <a:r>
              <a:rPr lang="en-IN" dirty="0">
                <a:solidFill>
                  <a:srgbClr val="2AA198"/>
                </a:solidFill>
              </a:rPr>
              <a:t>"Name={0}, Publisher={1}"</a:t>
            </a:r>
            <a:r>
              <a:rPr lang="en-IN" dirty="0">
                <a:solidFill>
                  <a:srgbClr val="333333"/>
                </a:solidFill>
              </a:rPr>
              <a:t>, </a:t>
            </a:r>
            <a:r>
              <a:rPr lang="en-IN" dirty="0" err="1" smtClean="0">
                <a:solidFill>
                  <a:srgbClr val="268BD2"/>
                </a:solidFill>
              </a:rPr>
              <a:t>author</a:t>
            </a:r>
            <a:r>
              <a:rPr lang="en-IN" dirty="0" err="1" smtClean="0">
                <a:solidFill>
                  <a:srgbClr val="333333"/>
                </a:solidFill>
              </a:rPr>
              <a:t>.</a:t>
            </a:r>
            <a:r>
              <a:rPr lang="en-IN" dirty="0" err="1" smtClean="0">
                <a:solidFill>
                  <a:srgbClr val="268BD2"/>
                </a:solidFill>
              </a:rPr>
              <a:t>Name</a:t>
            </a:r>
            <a:r>
              <a:rPr lang="en-IN" dirty="0" smtClean="0">
                <a:solidFill>
                  <a:srgbClr val="333333"/>
                </a:solidFill>
              </a:rPr>
              <a:t>, </a:t>
            </a:r>
            <a:r>
              <a:rPr lang="en-IN" dirty="0" err="1" smtClean="0">
                <a:solidFill>
                  <a:srgbClr val="268BD2"/>
                </a:solidFill>
              </a:rPr>
              <a:t>author</a:t>
            </a:r>
            <a:r>
              <a:rPr lang="en-IN" dirty="0" err="1" smtClean="0">
                <a:solidFill>
                  <a:srgbClr val="333333"/>
                </a:solidFill>
              </a:rPr>
              <a:t>.</a:t>
            </a:r>
            <a:r>
              <a:rPr lang="en-IN" dirty="0" err="1" smtClean="0">
                <a:solidFill>
                  <a:srgbClr val="268BD2"/>
                </a:solidFill>
              </a:rPr>
              <a:t>Publisher</a:t>
            </a:r>
            <a:r>
              <a:rPr lang="en-IN" dirty="0">
                <a:solidFill>
                  <a:srgbClr val="333333"/>
                </a:solidFill>
              </a:rPr>
              <a:t>);</a:t>
            </a:r>
          </a:p>
          <a:p>
            <a:r>
              <a:rPr lang="en-IN" dirty="0">
                <a:solidFill>
                  <a:srgbClr val="333333"/>
                </a:solidFill>
              </a:rPr>
              <a:t>}</a:t>
            </a:r>
            <a:endParaRPr lang="en-IN" b="0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9908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the tip of the iceberg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is filled with lots more features that will make you more productive as a programmer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Visual Studio + C# =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ea typeface="Segoe UI Symbol" panose="020B0502040204020203" pitchFamily="34" charset="0"/>
              </a:rPr>
              <a:t>Learning C# can allow you to target all of Microsoft’s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ea typeface="Segoe UI Symbol" panose="020B0502040204020203" pitchFamily="34" charset="0"/>
              </a:rPr>
              <a:t>C# is now cross-platform with .NET Core — you can run it on Linux and </a:t>
            </a:r>
            <a:r>
              <a:rPr lang="en-US" dirty="0" err="1" smtClean="0">
                <a:ea typeface="Segoe UI Symbol" panose="020B0502040204020203" pitchFamily="34" charset="0"/>
              </a:rPr>
              <a:t>macOS</a:t>
            </a:r>
            <a:endParaRPr lang="en-IN" dirty="0">
              <a:ea typeface="Segoe UI Symbol" panose="020B0502040204020203" pitchFamily="34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96652" y="2306057"/>
            <a:ext cx="406400" cy="406400"/>
          </a:xfrm>
          <a:prstGeom prst="rect">
            <a:avLst/>
          </a:prstGeom>
        </p:spPr>
      </p:pic>
      <p:pic>
        <p:nvPicPr>
          <p:cNvPr id="7" name="Picture 6" descr="why do Java developers wear glasses ? ans: because they can't &lt;strong&gt;C#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040" y="74871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AA3985B-D2C1-4C6D-BC75-E48CBF8BBEE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9011" r="19011"/>
          <a:stretch>
            <a:fillRect/>
          </a:stretch>
        </p:blipFill>
        <p:spPr>
          <a:xfrm>
            <a:off x="6096000" y="844555"/>
            <a:ext cx="5775156" cy="439553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699" y="1638813"/>
            <a:ext cx="5277830" cy="3214540"/>
          </a:xfrm>
        </p:spPr>
        <p:txBody>
          <a:bodyPr/>
          <a:lstStyle/>
          <a:p>
            <a:r>
              <a:rPr lang="en-IN" dirty="0"/>
              <a:t>.NET is a free, cross-platform, open source developer platform for building many different types of applications.</a:t>
            </a:r>
          </a:p>
          <a:p>
            <a:r>
              <a:rPr lang="en-IN" dirty="0"/>
              <a:t>With .NET, you can use multiple languages, editors, and libraries to build for web, mobile, desktop, gaming, and IoT.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Visual Studio 2017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Let’s take a deep dive.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125004" y="3069615"/>
            <a:ext cx="335817" cy="335817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60821" y="3069615"/>
            <a:ext cx="335817" cy="335817"/>
          </a:xfrm>
          <a:prstGeom prst="rect">
            <a:avLst/>
          </a:prstGeom>
        </p:spPr>
      </p:pic>
      <p:pic>
        <p:nvPicPr>
          <p:cNvPr id="6" name="Picture 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796638" y="3067931"/>
            <a:ext cx="335817" cy="3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51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powerful IDE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Visual Studio is an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dirty="0" smtClean="0"/>
              <a:t>ntegrated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dirty="0" smtClean="0"/>
              <a:t>evelopment </a:t>
            </a:r>
            <a:r>
              <a:rPr lang="en-US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dirty="0" smtClean="0"/>
              <a:t>nvironment (IDE)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One-stop tool for coding and building apps for the web, mobile, </a:t>
            </a:r>
            <a:r>
              <a:rPr lang="en-US" dirty="0" err="1" smtClean="0"/>
              <a:t>IoT</a:t>
            </a:r>
            <a:r>
              <a:rPr lang="en-US" dirty="0" smtClean="0"/>
              <a:t>, cloud and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Available for both Windows and </a:t>
            </a:r>
            <a:r>
              <a:rPr lang="en-US" dirty="0" err="1" smtClean="0"/>
              <a:t>macOS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Has features for typing code faster, a rich debugging experience and a fast test &amp; deployment pipeline for various platforms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Available for free via </a:t>
            </a:r>
            <a:r>
              <a:rPr lang="en-US" i="1" dirty="0" smtClean="0"/>
              <a:t>Community Edition</a:t>
            </a:r>
            <a:endParaRPr lang="en-US" dirty="0" smtClean="0"/>
          </a:p>
        </p:txBody>
      </p:sp>
      <p:pic>
        <p:nvPicPr>
          <p:cNvPr id="1026" name="Picture 2" descr="Visual Studio IDE 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39" y="1512302"/>
            <a:ext cx="6457092" cy="379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06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169" y="2332139"/>
            <a:ext cx="5868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Visual Studio can do that?!</a:t>
            </a:r>
            <a:endParaRPr lang="en-IN" sz="4000" dirty="0"/>
          </a:p>
        </p:txBody>
      </p:sp>
      <p:grpSp>
        <p:nvGrpSpPr>
          <p:cNvPr id="3" name="Group 2"/>
          <p:cNvGrpSpPr/>
          <p:nvPr/>
        </p:nvGrpSpPr>
        <p:grpSpPr>
          <a:xfrm>
            <a:off x="6786416" y="86564"/>
            <a:ext cx="6309822" cy="6037483"/>
            <a:chOff x="6786416" y="86564"/>
            <a:chExt cx="6309822" cy="6037483"/>
          </a:xfrm>
        </p:grpSpPr>
        <p:pic>
          <p:nvPicPr>
            <p:cNvPr id="3074" name="Picture 2" descr="https://vscomdeploy2.wpengine.com/wp-content/uploads/2016/06/Mobile_Apps-3-562x309@2x-op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6570" y="890382"/>
              <a:ext cx="3008721" cy="1519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editing-your-code-1-562x309@2x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771" y="2347381"/>
              <a:ext cx="4055467" cy="2047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zure Clou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602" y="2034287"/>
              <a:ext cx="2311813" cy="1167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testing tool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6304" y="3401294"/>
              <a:ext cx="2588213" cy="1306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collaborate on code illustration graphic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246" y="4432580"/>
              <a:ext cx="3073637" cy="1691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Tools for Windows Apps and Game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6416" y="86564"/>
              <a:ext cx="3620242" cy="1992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76169" y="3040025"/>
            <a:ext cx="812800" cy="812800"/>
          </a:xfrm>
          <a:prstGeom prst="rect">
            <a:avLst/>
          </a:prstGeom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88969" y="3040025"/>
            <a:ext cx="812800" cy="81280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801769" y="30400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CA8F925-B2A8-49D0-B08E-7B71E3FF9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511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6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ncmedia.azureedge.net/ncmedia/2017/09/KLAPSTUK-TU-Delft-Qutech-5-of-113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6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arallelogram 1"/>
          <p:cNvSpPr/>
          <p:nvPr/>
        </p:nvSpPr>
        <p:spPr>
          <a:xfrm>
            <a:off x="6879770" y="0"/>
            <a:ext cx="7041503" cy="6860034"/>
          </a:xfrm>
          <a:prstGeom prst="parallelogram">
            <a:avLst/>
          </a:prstGeom>
          <a:solidFill>
            <a:schemeClr val="accent4">
              <a:lumMod val="7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8354006" y="1642186"/>
            <a:ext cx="35331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2"/>
                </a:solidFill>
              </a:rPr>
              <a:t>Quantum Computing</a:t>
            </a:r>
            <a:endParaRPr lang="en-IN" sz="4400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4006" y="3088736"/>
            <a:ext cx="360783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A full-stack solution for quantum computing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Build for tomorrow’s computers using Q#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Leverage the .NET platform to combine your existing applications with Q# programs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Use Azure to build and scale your Quantum solutions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chemeClr val="bg2"/>
                </a:solidFill>
              </a:rPr>
              <a:t>Get started — </a:t>
            </a:r>
            <a:r>
              <a:rPr lang="en-US" dirty="0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bit.ly/</a:t>
            </a:r>
            <a:r>
              <a:rPr lang="en-US" dirty="0" err="1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MSQuantum</a:t>
            </a:r>
            <a:endParaRPr lang="en-US" dirty="0" smtClean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I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5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Downloads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8" y="1512302"/>
            <a:ext cx="9949073" cy="40382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ASP.NET </a:t>
            </a:r>
            <a:r>
              <a:rPr lang="en-US" dirty="0"/>
              <a:t>Core SDK </a:t>
            </a:r>
            <a:r>
              <a:rPr lang="en-US" dirty="0" smtClean="0"/>
              <a:t>— bit.ly/MSDCORE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Visual Studio Code </a:t>
            </a:r>
            <a:r>
              <a:rPr lang="en-US" dirty="0" smtClean="0"/>
              <a:t>— code.visualstudio.com/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Visual Studio 2017 — visualstudio.com/downloads/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Downloads for </a:t>
            </a:r>
            <a:r>
              <a:rPr lang="en-US" dirty="0"/>
              <a:t>other platforms </a:t>
            </a:r>
            <a:r>
              <a:rPr lang="en-US" dirty="0" smtClean="0"/>
              <a:t>— microsoft.com/net/download/windows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everything about the .NET platform, visit dot.net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6" name="Picture 5" descr="Free illustration: &lt;strong&gt;Download&lt;/strong&gt;, &lt;strong&gt;Download&lt;/strong&gt; Now - Free Image on Pixabay - 19157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34" y="3422009"/>
            <a:ext cx="2769066" cy="27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8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i.ytimg.com/vi/cE8-Yyl6caQ/maxresdefa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17365" y="5587068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mva.microsoft.com</a:t>
            </a:r>
            <a:endParaRPr lang="en-IN" sz="3200" dirty="0">
              <a:solidFill>
                <a:schemeClr val="bg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60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2" y="670419"/>
            <a:ext cx="7576147" cy="841883"/>
          </a:xfrm>
        </p:spPr>
        <p:txBody>
          <a:bodyPr/>
          <a:lstStyle/>
          <a:p>
            <a:r>
              <a:rPr lang="en-US" dirty="0" smtClean="0"/>
              <a:t>Learning C# and Visual Studio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6693"/>
          <a:stretch/>
        </p:blipFill>
        <p:spPr>
          <a:xfrm>
            <a:off x="106522" y="1429169"/>
            <a:ext cx="8926394" cy="371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522" y="5347385"/>
            <a:ext cx="3741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bit.ly/MSCSFUND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2" y="670419"/>
            <a:ext cx="7576147" cy="841883"/>
          </a:xfrm>
        </p:spPr>
        <p:txBody>
          <a:bodyPr/>
          <a:lstStyle/>
          <a:p>
            <a:r>
              <a:rPr lang="en-US" dirty="0" smtClean="0"/>
              <a:t>Build UWP apps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6522" y="5347385"/>
            <a:ext cx="38074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bit.ly/MSUWPTUT</a:t>
            </a:r>
            <a:endParaRPr lang="en-IN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13550"/>
          <a:stretch/>
        </p:blipFill>
        <p:spPr>
          <a:xfrm>
            <a:off x="167038" y="1352745"/>
            <a:ext cx="8989919" cy="38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1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10558644" cy="4502604"/>
          </a:xfrm>
        </p:spPr>
        <p:txBody>
          <a:bodyPr/>
          <a:lstStyle/>
          <a:p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 C# Player’s Guide — </a:t>
            </a:r>
            <a:r>
              <a:rPr lang="en-US" i="1" dirty="0" smtClean="0"/>
              <a:t>R.B. Whitaker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C# in Depth — </a:t>
            </a:r>
            <a:r>
              <a:rPr lang="en-US" i="1" dirty="0" smtClean="0"/>
              <a:t>Jon Skeet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C# 6.0 and the .NET 4.6 </a:t>
            </a:r>
            <a:r>
              <a:rPr lang="en-US" dirty="0" smtClean="0"/>
              <a:t>Framework — </a:t>
            </a:r>
            <a:r>
              <a:rPr lang="en-IN" i="1" dirty="0"/>
              <a:t>Andrew </a:t>
            </a:r>
            <a:r>
              <a:rPr lang="en-IN" i="1" dirty="0" err="1"/>
              <a:t>Troelsen</a:t>
            </a:r>
            <a:r>
              <a:rPr lang="en-IN" i="1" dirty="0"/>
              <a:t> and Philip </a:t>
            </a:r>
            <a:r>
              <a:rPr lang="en-IN" i="1" dirty="0" err="1" smtClean="0"/>
              <a:t>Japikse</a:t>
            </a:r>
            <a:endParaRPr lang="en-IN" i="1" dirty="0" smtClean="0"/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Videos and 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mva.microsoft.com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channel9.msdn.com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pluralsight.com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Mosh </a:t>
            </a:r>
            <a:r>
              <a:rPr lang="en-US" dirty="0" err="1" smtClean="0"/>
              <a:t>Hamedani’s</a:t>
            </a:r>
            <a:r>
              <a:rPr lang="en-US" dirty="0" smtClean="0"/>
              <a:t> excellent tutorials — programmingwithmosh.com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15453" y="1542313"/>
            <a:ext cx="382739" cy="382739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50132" y="3559336"/>
            <a:ext cx="492900" cy="4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3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B284876-97BD-43A1-9085-DCB0C636A0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1000"/>
            <a:ext cx="6057900" cy="2857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52242" y="2922896"/>
            <a:ext cx="5277830" cy="2460625"/>
          </a:xfrm>
        </p:spPr>
        <p:txBody>
          <a:bodyPr/>
          <a:lstStyle/>
          <a:p>
            <a:r>
              <a:rPr lang="en-IN" dirty="0"/>
              <a:t>C# is a simple, modern, object-oriented, and type-safe programming language.</a:t>
            </a:r>
          </a:p>
          <a:p>
            <a:r>
              <a:rPr lang="en-IN" dirty="0"/>
              <a:t>F# is a cross-platform, open-source, functional programming language for .NET. It also includes object-oriented and imperative programming.</a:t>
            </a:r>
          </a:p>
          <a:p>
            <a:r>
              <a:rPr lang="en-IN" dirty="0"/>
              <a:t>Visual Basic is an approachable language with a simple syntax for building type-safe, object-oriented apps.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You can write .NET apps in C#, F#, or Visual Basic.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20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Tips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37319" y="1512302"/>
            <a:ext cx="10558644" cy="45026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Lose the mouse and be more productive by mastering keyboard shortcuts, get this </a:t>
            </a:r>
            <a:r>
              <a:rPr lang="en-US" dirty="0" err="1" smtClean="0"/>
              <a:t>cheatsheet</a:t>
            </a:r>
            <a:r>
              <a:rPr lang="en-US" dirty="0"/>
              <a:t> </a:t>
            </a:r>
            <a:r>
              <a:rPr lang="en-US" dirty="0" smtClean="0"/>
              <a:t>—visualstudioshortcuts.com/2017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an Imagine account and reap </a:t>
            </a:r>
            <a:r>
              <a:rPr lang="en-US" dirty="0"/>
              <a:t>the benefits </a:t>
            </a:r>
            <a:r>
              <a:rPr lang="en-US" dirty="0" smtClean="0"/>
              <a:t>—imagine.microsoft.com/</a:t>
            </a:r>
            <a:r>
              <a:rPr lang="en-US" dirty="0" err="1" smtClean="0"/>
              <a:t>en</a:t>
            </a:r>
            <a:r>
              <a:rPr lang="en-US" dirty="0" smtClean="0"/>
              <a:t>-us/account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Create a developer account at my.visualstudio.com to access awesome free goodies like LinkedIn Learning, </a:t>
            </a:r>
            <a:r>
              <a:rPr lang="en-US" dirty="0" err="1" smtClean="0"/>
              <a:t>PluralSight</a:t>
            </a:r>
            <a:r>
              <a:rPr lang="en-US" dirty="0" smtClean="0"/>
              <a:t>, </a:t>
            </a:r>
            <a:r>
              <a:rPr lang="en-US" dirty="0" err="1" smtClean="0"/>
              <a:t>DataCamp</a:t>
            </a:r>
            <a:r>
              <a:rPr lang="en-US" dirty="0" smtClean="0"/>
              <a:t> and </a:t>
            </a:r>
            <a:r>
              <a:rPr lang="en-US" dirty="0" err="1" smtClean="0"/>
              <a:t>Xamarin</a:t>
            </a:r>
            <a:r>
              <a:rPr lang="en-US" dirty="0" smtClean="0"/>
              <a:t> University subscriptions. Level up!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Learn the keyboard shortcuts. Seriously.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Practice, practice, practice!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55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We’re here to help!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Follow us at fb.com/</a:t>
            </a:r>
            <a:r>
              <a:rPr lang="en-US" dirty="0" err="1" smtClean="0"/>
              <a:t>micvitvellore</a:t>
            </a:r>
            <a:r>
              <a:rPr lang="en-US" dirty="0"/>
              <a:t> and </a:t>
            </a:r>
            <a:r>
              <a:rPr lang="en-US" dirty="0" smtClean="0"/>
              <a:t>github.com/</a:t>
            </a:r>
            <a:r>
              <a:rPr lang="en-US" dirty="0" err="1" smtClean="0"/>
              <a:t>mstcvit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Shoot us your questions about coding or upcoming events or just anything you </a:t>
            </a:r>
            <a:r>
              <a:rPr lang="en-US" dirty="0" err="1" smtClean="0"/>
              <a:t>wanna</a:t>
            </a:r>
            <a:r>
              <a:rPr lang="en-US" dirty="0" smtClean="0"/>
              <a:t> ask us!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      your feedback and so, keep it coming!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9" b="29523"/>
          <a:stretch/>
        </p:blipFill>
        <p:spPr>
          <a:xfrm>
            <a:off x="7266517" y="3811952"/>
            <a:ext cx="4078622" cy="1738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0" t="23093" r="14007" b="31286"/>
          <a:stretch/>
        </p:blipFill>
        <p:spPr>
          <a:xfrm>
            <a:off x="7358796" y="1358686"/>
            <a:ext cx="3280095" cy="217274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52" y="584386"/>
            <a:ext cx="812800" cy="812800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63" y="3431519"/>
            <a:ext cx="380433" cy="38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54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mspoweruser.com/wp-content/uploads/msn/2015/04/ninj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5178" y="0"/>
            <a:ext cx="9404579" cy="705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6306" y="2444097"/>
            <a:ext cx="2526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Thank you.</a:t>
            </a:r>
            <a:endParaRPr lang="en-IN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6946306" y="1428434"/>
            <a:ext cx="4992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Stay awesome!</a:t>
            </a:r>
            <a:endParaRPr lang="en-IN" sz="6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6946306" y="3164203"/>
            <a:ext cx="2822855" cy="725029"/>
            <a:chOff x="6946306" y="3164203"/>
            <a:chExt cx="2822855" cy="72502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6306" y="3164203"/>
              <a:ext cx="725029" cy="72502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594335" y="3265107"/>
              <a:ext cx="21748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/</a:t>
              </a:r>
              <a:r>
                <a:rPr lang="en-US" sz="2800" dirty="0" err="1" smtClean="0"/>
                <a:t>micvitvellore</a:t>
              </a:r>
              <a:endParaRPr lang="en-IN" sz="28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51229" y="3815991"/>
            <a:ext cx="2004376" cy="720106"/>
            <a:chOff x="6951229" y="3901451"/>
            <a:chExt cx="2004376" cy="720106"/>
          </a:xfrm>
        </p:grpSpPr>
        <p:pic>
          <p:nvPicPr>
            <p:cNvPr id="9" name="Picture 8" descr="Quickly post gists to &lt;strong&gt;GitHub&lt;/strong&gt; Enterprise and &lt;strong&gt;github&lt;/strong&gt;.com - major.io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229" y="3901451"/>
              <a:ext cx="720106" cy="72010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7594335" y="3999707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/</a:t>
              </a:r>
              <a:r>
                <a:rPr lang="en-US" sz="2800" dirty="0" err="1" smtClean="0"/>
                <a:t>mstcvit</a:t>
              </a:r>
              <a:endParaRPr lang="en-IN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175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7230" y="528507"/>
            <a:ext cx="1837189" cy="11073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C#</a:t>
            </a:r>
            <a:endParaRPr lang="en-IN" sz="3600" dirty="0"/>
          </a:p>
        </p:txBody>
      </p:sp>
      <p:sp>
        <p:nvSpPr>
          <p:cNvPr id="3" name="Rectangle 2"/>
          <p:cNvSpPr/>
          <p:nvPr/>
        </p:nvSpPr>
        <p:spPr>
          <a:xfrm>
            <a:off x="2744599" y="528507"/>
            <a:ext cx="1837189" cy="11073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VB</a:t>
            </a:r>
            <a:endParaRPr lang="en-IN" sz="3600" dirty="0"/>
          </a:p>
        </p:txBody>
      </p:sp>
      <p:sp>
        <p:nvSpPr>
          <p:cNvPr id="4" name="Rectangle 3"/>
          <p:cNvSpPr/>
          <p:nvPr/>
        </p:nvSpPr>
        <p:spPr>
          <a:xfrm>
            <a:off x="4901968" y="528506"/>
            <a:ext cx="1837189" cy="11073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F#</a:t>
            </a:r>
            <a:endParaRPr lang="en-IN" sz="3600" dirty="0"/>
          </a:p>
        </p:txBody>
      </p:sp>
      <p:sp>
        <p:nvSpPr>
          <p:cNvPr id="5" name="Rectangle 4"/>
          <p:cNvSpPr/>
          <p:nvPr/>
        </p:nvSpPr>
        <p:spPr>
          <a:xfrm>
            <a:off x="7059337" y="528505"/>
            <a:ext cx="1837189" cy="110734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C++</a:t>
            </a:r>
            <a:endParaRPr lang="en-IN" sz="3600" dirty="0"/>
          </a:p>
        </p:txBody>
      </p:sp>
      <p:sp>
        <p:nvSpPr>
          <p:cNvPr id="6" name="Rectangle 5"/>
          <p:cNvSpPr/>
          <p:nvPr/>
        </p:nvSpPr>
        <p:spPr>
          <a:xfrm>
            <a:off x="587230" y="1895912"/>
            <a:ext cx="8309296" cy="14512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Common Language Specification</a:t>
            </a:r>
            <a:endParaRPr lang="en-IN" sz="3600" dirty="0"/>
          </a:p>
        </p:txBody>
      </p:sp>
      <p:sp>
        <p:nvSpPr>
          <p:cNvPr id="7" name="Rectangle 6"/>
          <p:cNvSpPr/>
          <p:nvPr/>
        </p:nvSpPr>
        <p:spPr>
          <a:xfrm>
            <a:off x="587230" y="3607265"/>
            <a:ext cx="8309296" cy="23573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vert270" rtlCol="0" anchor="b"/>
          <a:lstStyle/>
          <a:p>
            <a:pPr algn="ctr"/>
            <a:r>
              <a:rPr lang="en-US" sz="6600" dirty="0" smtClean="0"/>
              <a:t>.NET</a:t>
            </a:r>
            <a:endParaRPr lang="en-IN" sz="6600" dirty="0"/>
          </a:p>
        </p:txBody>
      </p:sp>
      <p:sp>
        <p:nvSpPr>
          <p:cNvPr id="8" name="Rectangle 7"/>
          <p:cNvSpPr/>
          <p:nvPr/>
        </p:nvSpPr>
        <p:spPr>
          <a:xfrm>
            <a:off x="889234" y="3797414"/>
            <a:ext cx="6727969" cy="9885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.NET Base Class Library</a:t>
            </a:r>
            <a:endParaRPr lang="en-IN" sz="3200" dirty="0"/>
          </a:p>
        </p:txBody>
      </p:sp>
      <p:sp>
        <p:nvSpPr>
          <p:cNvPr id="9" name="Rectangle 8"/>
          <p:cNvSpPr/>
          <p:nvPr/>
        </p:nvSpPr>
        <p:spPr>
          <a:xfrm>
            <a:off x="889234" y="4880993"/>
            <a:ext cx="6727969" cy="98850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Common Language Runtime</a:t>
            </a:r>
            <a:endParaRPr lang="en-IN" sz="32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9216706" y="528505"/>
            <a:ext cx="2045515" cy="5436067"/>
            <a:chOff x="9216706" y="528505"/>
            <a:chExt cx="2045515" cy="5436067"/>
          </a:xfrm>
        </p:grpSpPr>
        <p:sp>
          <p:nvSpPr>
            <p:cNvPr id="10" name="Rectangle 9"/>
            <p:cNvSpPr/>
            <p:nvPr/>
          </p:nvSpPr>
          <p:spPr>
            <a:xfrm>
              <a:off x="9216706" y="528505"/>
              <a:ext cx="2045515" cy="5436067"/>
            </a:xfrm>
            <a:prstGeom prst="rect">
              <a:avLst/>
            </a:prstGeom>
            <a:gradFill>
              <a:gsLst>
                <a:gs pos="0">
                  <a:srgbClr val="68217A">
                    <a:lumMod val="80000"/>
                    <a:lumOff val="20000"/>
                  </a:srgbClr>
                </a:gs>
                <a:gs pos="50000">
                  <a:srgbClr val="68217A">
                    <a:lumMod val="90000"/>
                  </a:srgbClr>
                </a:gs>
                <a:gs pos="100000">
                  <a:srgbClr val="68217A">
                    <a:lumMod val="75000"/>
                  </a:srgbClr>
                </a:gs>
              </a:gsLst>
            </a:gradFill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 smtClean="0"/>
                <a:t>Visual Studio</a:t>
              </a:r>
              <a:endParaRPr lang="en-IN" sz="3600" dirty="0"/>
            </a:p>
          </p:txBody>
        </p:sp>
        <p:pic>
          <p:nvPicPr>
            <p:cNvPr id="11" name="Picture 10" descr="File:&lt;strong&gt;Visual&lt;/strong&gt; &lt;strong&gt;Studio&lt;/strong&gt; 2013 &lt;strong&gt;Logo&lt;/strong&gt;.svg - Wikimedia Common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670" y="1589713"/>
              <a:ext cx="997585" cy="10318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02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7979083-1B65-4C87-852F-2AEBB027F0E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9011" r="19011"/>
          <a:stretch>
            <a:fillRect/>
          </a:stretch>
        </p:blipFill>
        <p:spPr>
          <a:xfrm>
            <a:off x="6096000" y="881982"/>
            <a:ext cx="5775156" cy="439553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Cross Platform</a:t>
            </a:r>
            <a:br>
              <a:rPr lang="en-IN" b="1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39699" y="3711813"/>
            <a:ext cx="5277830" cy="2460625"/>
          </a:xfrm>
        </p:spPr>
        <p:txBody>
          <a:bodyPr/>
          <a:lstStyle/>
          <a:p>
            <a:r>
              <a:rPr lang="en-IN" b="1" dirty="0"/>
              <a:t>.NET Core</a:t>
            </a:r>
            <a:r>
              <a:rPr lang="en-IN" dirty="0"/>
              <a:t> is a cross-platform .NET implementation for websites, servers, and console apps on Windows, Linux, and macOS.</a:t>
            </a:r>
          </a:p>
          <a:p>
            <a:r>
              <a:rPr lang="en-IN" b="1" dirty="0"/>
              <a:t>.NET Framework</a:t>
            </a:r>
            <a:r>
              <a:rPr lang="en-IN" dirty="0"/>
              <a:t> supports websites, services, desktop apps, and more on Windows.</a:t>
            </a:r>
          </a:p>
          <a:p>
            <a:r>
              <a:rPr lang="en-IN" b="1" dirty="0"/>
              <a:t>Xamarin/Mono</a:t>
            </a:r>
            <a:r>
              <a:rPr lang="en-IN" dirty="0"/>
              <a:t> is a .NET implementation for running apps on all the major mobile operating systems.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699" y="1771450"/>
            <a:ext cx="5775156" cy="1787675"/>
          </a:xfrm>
        </p:spPr>
        <p:txBody>
          <a:bodyPr/>
          <a:lstStyle/>
          <a:p>
            <a:r>
              <a:rPr lang="en-IN" dirty="0"/>
              <a:t>Whether you're working in C#, F#, or Visual Basic, your code will run natively on any compatible OS. Different .NET implementations handle the heavy lifting for you: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2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89CF4C6-1ABA-4FD4-93B9-9901B3E6876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19011" r="1901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3111" y="557878"/>
            <a:ext cx="5311006" cy="841883"/>
          </a:xfrm>
        </p:spPr>
        <p:txBody>
          <a:bodyPr/>
          <a:lstStyle/>
          <a:p>
            <a:r>
              <a:rPr lang="en-IN" b="1" dirty="0"/>
              <a:t>One consistent API</a:t>
            </a:r>
            <a:br>
              <a:rPr lang="en-IN" b="1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56287" y="1620137"/>
            <a:ext cx="5277830" cy="3955352"/>
          </a:xfrm>
        </p:spPr>
        <p:txBody>
          <a:bodyPr/>
          <a:lstStyle/>
          <a:p>
            <a:r>
              <a:rPr lang="en-IN" b="1" dirty="0"/>
              <a:t>.NET Standard</a:t>
            </a:r>
            <a:r>
              <a:rPr lang="en-IN" dirty="0"/>
              <a:t> is a base set of APIs that are common to all .NET implementations.</a:t>
            </a:r>
          </a:p>
          <a:p>
            <a:r>
              <a:rPr lang="en-IN" dirty="0"/>
              <a:t>Each implementation can also expose additional APIs that are specific to the operating systems it runs on. For example, .NET Framework is a Windows-only .NET implementation that includes APIs for accessing the Windows Registry.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02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73E4F0C-C19E-42D1-86AF-094A941338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94400" y="1705162"/>
            <a:ext cx="6057900" cy="28575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Libraries</a:t>
            </a:r>
            <a:br>
              <a:rPr lang="en-IN" b="1" dirty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39699" y="1976438"/>
            <a:ext cx="5277830" cy="3144202"/>
          </a:xfrm>
        </p:spPr>
        <p:txBody>
          <a:bodyPr/>
          <a:lstStyle/>
          <a:p>
            <a:r>
              <a:rPr lang="en-IN" dirty="0"/>
              <a:t>To extend functionality, Microsoft and others maintain a healthy package ecosystem built on .NET Standard.</a:t>
            </a:r>
          </a:p>
          <a:p>
            <a:r>
              <a:rPr lang="en-IN" dirty="0"/>
              <a:t>NuGet is a package manager built specifically for .NET that contains over 90,000 packages.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1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Application Models	</a:t>
            </a:r>
          </a:p>
        </p:txBody>
      </p:sp>
    </p:spTree>
    <p:extLst>
      <p:ext uri="{BB962C8B-B14F-4D97-AF65-F5344CB8AC3E}">
        <p14:creationId xmlns:p14="http://schemas.microsoft.com/office/powerpoint/2010/main" val="105328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icrosoft">
      <a:dk1>
        <a:srgbClr val="505050"/>
      </a:dk1>
      <a:lt1>
        <a:sysClr val="window" lastClr="FFFFFF"/>
      </a:lt1>
      <a:dk2>
        <a:srgbClr val="505050"/>
      </a:dk2>
      <a:lt2>
        <a:srgbClr val="FFFFFF"/>
      </a:lt2>
      <a:accent1>
        <a:srgbClr val="B5269E"/>
      </a:accent1>
      <a:accent2>
        <a:srgbClr val="FF8C00"/>
      </a:accent2>
      <a:accent3>
        <a:srgbClr val="00BDF2"/>
      </a:accent3>
      <a:accent4>
        <a:srgbClr val="505050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MSFT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A032B4C-FCE3-3B42-B34C-D71EEE43BDBA}" vid="{7C5C32B3-2FEF-9F43-8A71-05678670A6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3EE3311A-8A07-441E-9272-99F0DCAFE69B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E8CEAC4-6280-4D3D-942D-B7D69341A25E}">
  <we:reference id="wa104178141" version="3.1.7.1" store="en-US" storeType="OMEX"/>
  <we:alternateReferences>
    <we:reference id="WA104178141" version="3.1.7.1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45D9E8EF-00A4-4A1B-8842-B904D625849E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gram xmlns="3fce3ed0-24d1-45d0-8014-96f22eb6b0fb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C2185FD0CA74419E79410895F7D8A9" ma:contentTypeVersion="12" ma:contentTypeDescription="Create a new document." ma:contentTypeScope="" ma:versionID="de8759042a2ec55ea0ec20e32d909ac2">
  <xsd:schema xmlns:xsd="http://www.w3.org/2001/XMLSchema" xmlns:xs="http://www.w3.org/2001/XMLSchema" xmlns:p="http://schemas.microsoft.com/office/2006/metadata/properties" xmlns:ns2="3fce3ed0-24d1-45d0-8014-96f22eb6b0fb" xmlns:ns3="c7d759ad-c71d-4e7a-8896-957c2805ad24" xmlns:ns4="cbd1dd4f-7f1a-4b60-b24c-ce56e0497876" targetNamespace="http://schemas.microsoft.com/office/2006/metadata/properties" ma:root="true" ma:fieldsID="4b61a1e8163061dc2ef92aba6740c7ae" ns2:_="" ns3:_="" ns4:_="">
    <xsd:import namespace="3fce3ed0-24d1-45d0-8014-96f22eb6b0fb"/>
    <xsd:import namespace="c7d759ad-c71d-4e7a-8896-957c2805ad24"/>
    <xsd:import namespace="cbd1dd4f-7f1a-4b60-b24c-ce56e0497876"/>
    <xsd:element name="properties">
      <xsd:complexType>
        <xsd:sequence>
          <xsd:element name="documentManagement">
            <xsd:complexType>
              <xsd:all>
                <xsd:element ref="ns2:Program" minOccurs="0"/>
                <xsd:element ref="ns3:SharedWithUsers" minOccurs="0"/>
                <xsd:element ref="ns4:SharingHintHash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ce3ed0-24d1-45d0-8014-96f22eb6b0fb" elementFormDefault="qualified">
    <xsd:import namespace="http://schemas.microsoft.com/office/2006/documentManagement/types"/>
    <xsd:import namespace="http://schemas.microsoft.com/office/infopath/2007/PartnerControls"/>
    <xsd:element name="Program" ma:index="2" nillable="true" ma:displayName="Program" ma:internalName="Program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ross Marketing"/>
                    <xsd:enumeration value="DreamSpark"/>
                    <xsd:enumeration value="Faculty Connection"/>
                    <xsd:enumeration value="Imagine Cup"/>
                    <xsd:enumeration value="Student Partners"/>
                    <xsd:enumeration value="PR &amp; Messaging"/>
                  </xsd:restriction>
                </xsd:simpleType>
              </xsd:element>
            </xsd:sequence>
          </xsd:extension>
        </xsd:complexContent>
      </xsd:complexType>
    </xsd:element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d759ad-c71d-4e7a-8896-957c2805ad24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d1dd4f-7f1a-4b60-b24c-ce56e0497876" elementFormDefault="qualified">
    <xsd:import namespace="http://schemas.microsoft.com/office/2006/documentManagement/types"/>
    <xsd:import namespace="http://schemas.microsoft.com/office/infopath/2007/PartnerControls"/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14226D-A3AB-4565-B854-C11C9D6A8385}">
  <ds:schemaRefs>
    <ds:schemaRef ds:uri="http://purl.org/dc/dcmitype/"/>
    <ds:schemaRef ds:uri="3fce3ed0-24d1-45d0-8014-96f22eb6b0fb"/>
    <ds:schemaRef ds:uri="http://purl.org/dc/terms/"/>
    <ds:schemaRef ds:uri="http://schemas.microsoft.com/office/infopath/2007/PartnerControls"/>
    <ds:schemaRef ds:uri="http://www.w3.org/XML/1998/namespace"/>
    <ds:schemaRef ds:uri="c7d759ad-c71d-4e7a-8896-957c2805ad24"/>
    <ds:schemaRef ds:uri="cbd1dd4f-7f1a-4b60-b24c-ce56e0497876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B6B5CF3-BC0B-4FA4-9E48-FB85FAF953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3AFA3A-0016-4AC2-AB18-78260EF6A0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ce3ed0-24d1-45d0-8014-96f22eb6b0fb"/>
    <ds:schemaRef ds:uri="c7d759ad-c71d-4e7a-8896-957c2805ad24"/>
    <ds:schemaRef ds:uri="cbd1dd4f-7f1a-4b60-b24c-ce56e04978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1474</Words>
  <Application>Microsoft Office PowerPoint</Application>
  <PresentationFormat>Widescreen</PresentationFormat>
  <Paragraphs>255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Consolas</vt:lpstr>
      <vt:lpstr>Segoe UI</vt:lpstr>
      <vt:lpstr>Segoe UI Light</vt:lpstr>
      <vt:lpstr>Segoe UI Symbol</vt:lpstr>
      <vt:lpstr>Office Theme</vt:lpstr>
      <vt:lpstr>PowerPoint Presentation</vt:lpstr>
      <vt:lpstr>PowerPoint Presentation</vt:lpstr>
      <vt:lpstr>.NET</vt:lpstr>
      <vt:lpstr>Languages</vt:lpstr>
      <vt:lpstr>PowerPoint Presentation</vt:lpstr>
      <vt:lpstr>Cross Platform </vt:lpstr>
      <vt:lpstr>One consistent API </vt:lpstr>
      <vt:lpstr>Libraries </vt:lpstr>
      <vt:lpstr>PowerPoint Presentation</vt:lpstr>
      <vt:lpstr>PowerPoint Presentation</vt:lpstr>
      <vt:lpstr>PowerPoint Presentation</vt:lpstr>
      <vt:lpstr>Key Points</vt:lpstr>
      <vt:lpstr>PowerPoint Presentation</vt:lpstr>
      <vt:lpstr>Let’s learn some C#</vt:lpstr>
      <vt:lpstr>PowerPoint Presentation</vt:lpstr>
      <vt:lpstr>Type Inference</vt:lpstr>
      <vt:lpstr>Type Inference</vt:lpstr>
      <vt:lpstr>Strings</vt:lpstr>
      <vt:lpstr>Strings</vt:lpstr>
      <vt:lpstr>Properties</vt:lpstr>
      <vt:lpstr>Properties</vt:lpstr>
      <vt:lpstr>Operator Overloading</vt:lpstr>
      <vt:lpstr>Operator Overloading</vt:lpstr>
      <vt:lpstr>PowerPoint Presentation</vt:lpstr>
      <vt:lpstr>PowerPoint Presentation</vt:lpstr>
      <vt:lpstr>LINQ</vt:lpstr>
      <vt:lpstr>PowerPoint Presentation</vt:lpstr>
      <vt:lpstr>PowerPoint Presentation</vt:lpstr>
      <vt:lpstr>Just the tip of the iceberg</vt:lpstr>
      <vt:lpstr>PowerPoint Presentation</vt:lpstr>
      <vt:lpstr>A powerful IDE</vt:lpstr>
      <vt:lpstr>PowerPoint Presentation</vt:lpstr>
      <vt:lpstr>PowerPoint Presentation</vt:lpstr>
      <vt:lpstr>PowerPoint Presentation</vt:lpstr>
      <vt:lpstr>Software Downloads</vt:lpstr>
      <vt:lpstr>PowerPoint Presentation</vt:lpstr>
      <vt:lpstr>Learning C# and Visual Studio</vt:lpstr>
      <vt:lpstr>Build UWP apps</vt:lpstr>
      <vt:lpstr>Resources</vt:lpstr>
      <vt:lpstr>Some Tips</vt:lpstr>
      <vt:lpstr>We’re here to help!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Pratik Khandelwal</dc:creator>
  <cp:lastModifiedBy>Sangeeth Sudheer</cp:lastModifiedBy>
  <cp:revision>83</cp:revision>
  <dcterms:modified xsi:type="dcterms:W3CDTF">2018-01-31T02:02:40Z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0x01010041C2185FD0CA74419E79410895F7D8A9</vt:lpwstr>
  </property>
</Properties>
</file>